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7" r:id="rId2"/>
    <p:sldId id="295" r:id="rId3"/>
    <p:sldId id="275" r:id="rId4"/>
    <p:sldId id="276" r:id="rId5"/>
    <p:sldId id="279" r:id="rId6"/>
    <p:sldId id="284" r:id="rId7"/>
    <p:sldId id="285" r:id="rId8"/>
    <p:sldId id="286" r:id="rId9"/>
    <p:sldId id="291" r:id="rId10"/>
    <p:sldId id="294" r:id="rId11"/>
    <p:sldId id="293" r:id="rId12"/>
    <p:sldId id="283" r:id="rId13"/>
    <p:sldId id="280" r:id="rId14"/>
    <p:sldId id="281" r:id="rId15"/>
    <p:sldId id="282" r:id="rId16"/>
    <p:sldId id="278" r:id="rId17"/>
    <p:sldId id="260" r:id="rId18"/>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1419"/>
    <a:srgbClr val="B5B6B6"/>
    <a:srgbClr val="FFFFFF"/>
    <a:srgbClr val="C9C9C9"/>
    <a:srgbClr val="DCDCDC"/>
    <a:srgbClr val="333333"/>
    <a:srgbClr val="2086E0"/>
    <a:srgbClr val="00AEEF"/>
    <a:srgbClr val="660033"/>
    <a:srgbClr val="FFE7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3" autoAdjust="0"/>
    <p:restoredTop sz="96242" autoAdjust="0"/>
  </p:normalViewPr>
  <p:slideViewPr>
    <p:cSldViewPr snapToGrid="0">
      <p:cViewPr varScale="1">
        <p:scale>
          <a:sx n="106" d="100"/>
          <a:sy n="106" d="100"/>
        </p:scale>
        <p:origin x="82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D35296F6-1755-44E4-9702-0F9355FFF012}" type="datetimeFigureOut">
              <a:rPr kumimoji="1" lang="ja-JP" altLang="en-US" smtClean="0"/>
              <a:t>2026/7/1</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EC502F6F-F14A-4147-A6A9-0A771EECEA5E}" type="slidenum">
              <a:rPr kumimoji="1" lang="ja-JP" altLang="en-US" smtClean="0"/>
              <a:t>‹#›</a:t>
            </a:fld>
            <a:endParaRPr kumimoji="1" lang="ja-JP" altLang="en-US"/>
          </a:p>
        </p:txBody>
      </p:sp>
    </p:spTree>
    <p:extLst>
      <p:ext uri="{BB962C8B-B14F-4D97-AF65-F5344CB8AC3E}">
        <p14:creationId xmlns:p14="http://schemas.microsoft.com/office/powerpoint/2010/main" val="179645887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C502F6F-F14A-4147-A6A9-0A771EECEA5E}" type="slidenum">
              <a:rPr kumimoji="1" lang="ja-JP" altLang="en-US" smtClean="0"/>
              <a:t>1</a:t>
            </a:fld>
            <a:endParaRPr kumimoji="1" lang="ja-JP" altLang="en-US"/>
          </a:p>
        </p:txBody>
      </p:sp>
    </p:spTree>
    <p:extLst>
      <p:ext uri="{BB962C8B-B14F-4D97-AF65-F5344CB8AC3E}">
        <p14:creationId xmlns:p14="http://schemas.microsoft.com/office/powerpoint/2010/main" val="4138644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84635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4127516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2370797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3428413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494414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972805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94427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343476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3698270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3067704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0907756-09CF-473C-9CBD-915E21EC96E3}" type="datetimeFigureOut">
              <a:rPr kumimoji="1" lang="ja-JP" altLang="en-US" smtClean="0"/>
              <a:t>2026/7/1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2870444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907756-09CF-473C-9CBD-915E21EC96E3}" type="datetimeFigureOut">
              <a:rPr kumimoji="1" lang="ja-JP" altLang="en-US" smtClean="0"/>
              <a:t>2026/7/1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FFACC-F904-418C-AFD4-6A2565A2593A}" type="slidenum">
              <a:rPr kumimoji="1" lang="ja-JP" altLang="en-US" smtClean="0"/>
              <a:t>‹#›</a:t>
            </a:fld>
            <a:endParaRPr kumimoji="1" lang="ja-JP" altLang="en-US"/>
          </a:p>
        </p:txBody>
      </p:sp>
    </p:spTree>
    <p:extLst>
      <p:ext uri="{BB962C8B-B14F-4D97-AF65-F5344CB8AC3E}">
        <p14:creationId xmlns:p14="http://schemas.microsoft.com/office/powerpoint/2010/main" val="1862889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1.jpe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9.pn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image" Target="../media/image39.jpe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41.jp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C3843-F67B-9C4D-C4DC-EFFF8DA3EC5C}"/>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BC292DA1-56E6-6815-A3BF-2A8FBA5205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7501" y="293483"/>
            <a:ext cx="4966818" cy="5644001"/>
          </a:xfrm>
          <a:prstGeom prst="rect">
            <a:avLst/>
          </a:prstGeom>
        </p:spPr>
      </p:pic>
      <p:pic>
        <p:nvPicPr>
          <p:cNvPr id="13" name="図 12">
            <a:extLst>
              <a:ext uri="{FF2B5EF4-FFF2-40B4-BE49-F238E27FC236}">
                <a16:creationId xmlns:a16="http://schemas.microsoft.com/office/drawing/2014/main" id="{9FDFF6B1-B5A0-219A-6AC5-F9323F80A3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1154" y="4640135"/>
            <a:ext cx="3146284" cy="2156777"/>
          </a:xfrm>
          <a:prstGeom prst="rect">
            <a:avLst/>
          </a:prstGeom>
          <a:ln>
            <a:noFill/>
          </a:ln>
          <a:effectLst>
            <a:softEdge rad="112500"/>
          </a:effectLst>
        </p:spPr>
      </p:pic>
      <p:pic>
        <p:nvPicPr>
          <p:cNvPr id="12" name="図 11">
            <a:extLst>
              <a:ext uri="{FF2B5EF4-FFF2-40B4-BE49-F238E27FC236}">
                <a16:creationId xmlns:a16="http://schemas.microsoft.com/office/drawing/2014/main" id="{1822B4D4-B026-44B9-A5FA-E0F975B3A6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707" y="445611"/>
            <a:ext cx="6595317" cy="3071596"/>
          </a:xfrm>
          <a:prstGeom prst="rect">
            <a:avLst/>
          </a:prstGeom>
        </p:spPr>
      </p:pic>
      <p:pic>
        <p:nvPicPr>
          <p:cNvPr id="2" name="図 1">
            <a:extLst>
              <a:ext uri="{FF2B5EF4-FFF2-40B4-BE49-F238E27FC236}">
                <a16:creationId xmlns:a16="http://schemas.microsoft.com/office/drawing/2014/main" id="{AB527735-6E2C-13F4-B32D-C8A49ACB12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2924" y="4789284"/>
            <a:ext cx="2852126" cy="1903230"/>
          </a:xfrm>
          <a:prstGeom prst="rect">
            <a:avLst/>
          </a:prstGeom>
          <a:ln>
            <a:noFill/>
          </a:ln>
          <a:effectLst>
            <a:softEdge rad="112500"/>
          </a:effectLst>
        </p:spPr>
      </p:pic>
      <p:pic>
        <p:nvPicPr>
          <p:cNvPr id="5" name="図 4">
            <a:extLst>
              <a:ext uri="{FF2B5EF4-FFF2-40B4-BE49-F238E27FC236}">
                <a16:creationId xmlns:a16="http://schemas.microsoft.com/office/drawing/2014/main" id="{828DCFC0-965F-F9B3-9105-451CB63800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67022" y="4145513"/>
            <a:ext cx="3030950" cy="2020633"/>
          </a:xfrm>
          <a:prstGeom prst="rect">
            <a:avLst/>
          </a:prstGeom>
          <a:ln>
            <a:noFill/>
          </a:ln>
          <a:effectLst>
            <a:softEdge rad="112500"/>
          </a:effectLst>
        </p:spPr>
      </p:pic>
    </p:spTree>
    <p:extLst>
      <p:ext uri="{BB962C8B-B14F-4D97-AF65-F5344CB8AC3E}">
        <p14:creationId xmlns:p14="http://schemas.microsoft.com/office/powerpoint/2010/main" val="3853714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E467B-455F-2C8B-C0DD-2E0ABF63CEE5}"/>
            </a:ext>
          </a:extLst>
        </p:cNvPr>
        <p:cNvGrpSpPr/>
        <p:nvPr/>
      </p:nvGrpSpPr>
      <p:grpSpPr>
        <a:xfrm>
          <a:off x="0" y="0"/>
          <a:ext cx="0" cy="0"/>
          <a:chOff x="0" y="0"/>
          <a:chExt cx="0" cy="0"/>
        </a:xfrm>
      </p:grpSpPr>
      <p:sp>
        <p:nvSpPr>
          <p:cNvPr id="59" name="直角三角形 58">
            <a:extLst>
              <a:ext uri="{FF2B5EF4-FFF2-40B4-BE49-F238E27FC236}">
                <a16:creationId xmlns:a16="http://schemas.microsoft.com/office/drawing/2014/main" id="{C5D2231F-3CBC-702E-07E5-161A68210778}"/>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7" name="グループ化 16">
            <a:extLst>
              <a:ext uri="{FF2B5EF4-FFF2-40B4-BE49-F238E27FC236}">
                <a16:creationId xmlns:a16="http://schemas.microsoft.com/office/drawing/2014/main" id="{419BC7B2-31B3-DDA1-9142-0858A8D7B893}"/>
              </a:ext>
            </a:extLst>
          </p:cNvPr>
          <p:cNvGrpSpPr/>
          <p:nvPr/>
        </p:nvGrpSpPr>
        <p:grpSpPr>
          <a:xfrm>
            <a:off x="6999379" y="1858185"/>
            <a:ext cx="4833042" cy="3810732"/>
            <a:chOff x="6917406" y="1122473"/>
            <a:chExt cx="4833042" cy="3810732"/>
          </a:xfrm>
        </p:grpSpPr>
        <p:sp>
          <p:nvSpPr>
            <p:cNvPr id="3" name="object 258">
              <a:extLst>
                <a:ext uri="{FF2B5EF4-FFF2-40B4-BE49-F238E27FC236}">
                  <a16:creationId xmlns:a16="http://schemas.microsoft.com/office/drawing/2014/main" id="{42AB17AE-939D-2CA8-541F-0B00A4E2413C}"/>
                </a:ext>
              </a:extLst>
            </p:cNvPr>
            <p:cNvSpPr txBox="1"/>
            <p:nvPr/>
          </p:nvSpPr>
          <p:spPr>
            <a:xfrm>
              <a:off x="6979935" y="1122473"/>
              <a:ext cx="4638073"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小岩井農場</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チーズ＆黒胡椒クッキー</a:t>
              </a:r>
              <a:r>
                <a:rPr lang="en-US" altLang="ja-JP" sz="2400" b="1" dirty="0">
                  <a:latin typeface="游ゴシック" panose="020B0400000000000000" pitchFamily="50" charset="-128"/>
                  <a:cs typeface="Microsoft JhengHei"/>
                </a:rPr>
                <a:t>10</a:t>
              </a:r>
              <a:r>
                <a:rPr lang="ja-JP" altLang="en-US" sz="2400" b="1" dirty="0">
                  <a:latin typeface="游ゴシック" panose="020B0400000000000000" pitchFamily="50" charset="-128"/>
                  <a:cs typeface="Microsoft JhengHei"/>
                </a:rPr>
                <a:t>枚入り</a:t>
              </a:r>
            </a:p>
          </p:txBody>
        </p:sp>
        <p:sp>
          <p:nvSpPr>
            <p:cNvPr id="4" name="object 253">
              <a:extLst>
                <a:ext uri="{FF2B5EF4-FFF2-40B4-BE49-F238E27FC236}">
                  <a16:creationId xmlns:a16="http://schemas.microsoft.com/office/drawing/2014/main" id="{623072F7-E0BF-0E16-02D7-CE02CC94C024}"/>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20</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(20×1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2663986B-1984-B66F-C447-161897DEA16C}"/>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9BAD6CD3-E6EC-471E-CC9F-54944C8591C5}"/>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860</a:t>
              </a:r>
              <a:endParaRPr sz="3600" dirty="0">
                <a:latin typeface="Century Gothic"/>
                <a:cs typeface="Century Gothic"/>
              </a:endParaRPr>
            </a:p>
          </p:txBody>
        </p:sp>
        <p:sp>
          <p:nvSpPr>
            <p:cNvPr id="8" name="object 261">
              <a:extLst>
                <a:ext uri="{FF2B5EF4-FFF2-40B4-BE49-F238E27FC236}">
                  <a16:creationId xmlns:a16="http://schemas.microsoft.com/office/drawing/2014/main" id="{255AE877-917E-7EF0-A9A6-B5F28A5BC7DE}"/>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2790787</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3CBBBB07-6A47-CC53-6BDD-815F45B28EC3}"/>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625D2204-56CC-6774-8AA9-81BF8F66D269}"/>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CB9B3050-08BB-D909-6561-643FF4899C9C}"/>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215FE36E-52C3-3A91-88D2-1268265A8B39}"/>
                </a:ext>
              </a:extLst>
            </p:cNvPr>
            <p:cNvGrpSpPr/>
            <p:nvPr/>
          </p:nvGrpSpPr>
          <p:grpSpPr>
            <a:xfrm>
              <a:off x="9660386" y="1848614"/>
              <a:ext cx="1395000" cy="252313"/>
              <a:chOff x="9217441" y="528159"/>
              <a:chExt cx="1395000" cy="252313"/>
            </a:xfrm>
          </p:grpSpPr>
          <p:sp>
            <p:nvSpPr>
              <p:cNvPr id="21" name="角丸四角形 621">
                <a:extLst>
                  <a:ext uri="{FF2B5EF4-FFF2-40B4-BE49-F238E27FC236}">
                    <a16:creationId xmlns:a16="http://schemas.microsoft.com/office/drawing/2014/main" id="{8331376A-7E09-ED2A-D4F0-0EBA5F7E065D}"/>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04D764B9-45A7-D640-7639-D1EBE339EB73}"/>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60AB1BB2-6BEF-AE21-C530-1A815CBFD38D}"/>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16.9×8.1×5cm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90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31" name="グループ化 30">
              <a:extLst>
                <a:ext uri="{FF2B5EF4-FFF2-40B4-BE49-F238E27FC236}">
                  <a16:creationId xmlns:a16="http://schemas.microsoft.com/office/drawing/2014/main" id="{D3E07F63-4B43-FC5E-B8C6-7F9F2AE799F3}"/>
                </a:ext>
              </a:extLst>
            </p:cNvPr>
            <p:cNvGrpSpPr/>
            <p:nvPr/>
          </p:nvGrpSpPr>
          <p:grpSpPr>
            <a:xfrm>
              <a:off x="9378646" y="4562653"/>
              <a:ext cx="2312176" cy="370552"/>
              <a:chOff x="9275349" y="5605430"/>
              <a:chExt cx="2129980" cy="370552"/>
            </a:xfrm>
          </p:grpSpPr>
          <p:sp>
            <p:nvSpPr>
              <p:cNvPr id="32" name="テキスト ボックス 31">
                <a:extLst>
                  <a:ext uri="{FF2B5EF4-FFF2-40B4-BE49-F238E27FC236}">
                    <a16:creationId xmlns:a16="http://schemas.microsoft.com/office/drawing/2014/main" id="{85568551-49B1-AE10-2CDA-EC7F02F405B5}"/>
                  </a:ext>
                </a:extLst>
              </p:cNvPr>
              <p:cNvSpPr txBox="1"/>
              <p:nvPr/>
            </p:nvSpPr>
            <p:spPr>
              <a:xfrm>
                <a:off x="9290186" y="5605430"/>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8AF88AF2-36FE-7E9F-4FD6-258B9A59D012}"/>
                  </a:ext>
                </a:extLst>
              </p:cNvPr>
              <p:cNvSpPr txBox="1"/>
              <p:nvPr/>
            </p:nvSpPr>
            <p:spPr>
              <a:xfrm>
                <a:off x="9275349" y="58130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7" name="グループ化 36">
              <a:extLst>
                <a:ext uri="{FF2B5EF4-FFF2-40B4-BE49-F238E27FC236}">
                  <a16:creationId xmlns:a16="http://schemas.microsoft.com/office/drawing/2014/main" id="{C6AAE121-772C-049D-D197-2C83B019C9EE}"/>
                </a:ext>
              </a:extLst>
            </p:cNvPr>
            <p:cNvGrpSpPr/>
            <p:nvPr/>
          </p:nvGrpSpPr>
          <p:grpSpPr>
            <a:xfrm>
              <a:off x="6917406" y="4562653"/>
              <a:ext cx="2609952" cy="370552"/>
              <a:chOff x="8916045" y="5987830"/>
              <a:chExt cx="2109066" cy="370552"/>
            </a:xfrm>
          </p:grpSpPr>
          <p:sp>
            <p:nvSpPr>
              <p:cNvPr id="38" name="テキスト ボックス 37">
                <a:extLst>
                  <a:ext uri="{FF2B5EF4-FFF2-40B4-BE49-F238E27FC236}">
                    <a16:creationId xmlns:a16="http://schemas.microsoft.com/office/drawing/2014/main" id="{79CD6447-194A-5254-446B-0FDE96BA2761}"/>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9" name="object 254">
                <a:extLst>
                  <a:ext uri="{FF2B5EF4-FFF2-40B4-BE49-F238E27FC236}">
                    <a16:creationId xmlns:a16="http://schemas.microsoft.com/office/drawing/2014/main" id="{ABA42A1D-3965-CD03-F757-C814B20A62AF}"/>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sp>
        <p:nvSpPr>
          <p:cNvPr id="16" name="正方形/長方形 15">
            <a:extLst>
              <a:ext uri="{FF2B5EF4-FFF2-40B4-BE49-F238E27FC236}">
                <a16:creationId xmlns:a16="http://schemas.microsoft.com/office/drawing/2014/main" id="{635821D4-89A0-398E-B994-CC309DBC4B82}"/>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53" name="正方形/長方形 52">
            <a:extLst>
              <a:ext uri="{FF2B5EF4-FFF2-40B4-BE49-F238E27FC236}">
                <a16:creationId xmlns:a16="http://schemas.microsoft.com/office/drawing/2014/main" id="{60FF7616-2AA5-34C0-5ACC-AB4C9FE28AF4}"/>
              </a:ext>
            </a:extLst>
          </p:cNvPr>
          <p:cNvSpPr/>
          <p:nvPr/>
        </p:nvSpPr>
        <p:spPr>
          <a:xfrm>
            <a:off x="3893797" y="256777"/>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C8BFCB2F-D9F4-7F69-992F-3C4FF833D426}"/>
              </a:ext>
            </a:extLst>
          </p:cNvPr>
          <p:cNvSpPr txBox="1"/>
          <p:nvPr/>
        </p:nvSpPr>
        <p:spPr>
          <a:xfrm>
            <a:off x="4101565" y="341170"/>
            <a:ext cx="646331" cy="369332"/>
          </a:xfrm>
          <a:prstGeom prst="rect">
            <a:avLst/>
          </a:prstGeom>
          <a:noFill/>
          <a:ln>
            <a:noFill/>
          </a:ln>
        </p:spPr>
        <p:txBody>
          <a:bodyPr wrap="none" rtlCol="0">
            <a:spAutoFit/>
          </a:bodyPr>
          <a:lstStyle/>
          <a:p>
            <a:r>
              <a:rPr kumimoji="1" lang="ja-JP" altLang="en-US" b="1" dirty="0">
                <a:solidFill>
                  <a:schemeClr val="bg1"/>
                </a:solidFill>
              </a:rPr>
              <a:t>岩手</a:t>
            </a:r>
          </a:p>
        </p:txBody>
      </p:sp>
      <p:sp>
        <p:nvSpPr>
          <p:cNvPr id="2" name="テキスト ボックス 1">
            <a:extLst>
              <a:ext uri="{FF2B5EF4-FFF2-40B4-BE49-F238E27FC236}">
                <a16:creationId xmlns:a16="http://schemas.microsoft.com/office/drawing/2014/main" id="{32AD1536-2D32-571A-C66A-2CCDCFF021C4}"/>
              </a:ext>
            </a:extLst>
          </p:cNvPr>
          <p:cNvSpPr txBox="1"/>
          <p:nvPr/>
        </p:nvSpPr>
        <p:spPr>
          <a:xfrm>
            <a:off x="11654136" y="2950417"/>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pic>
        <p:nvPicPr>
          <p:cNvPr id="5" name="図 4">
            <a:extLst>
              <a:ext uri="{FF2B5EF4-FFF2-40B4-BE49-F238E27FC236}">
                <a16:creationId xmlns:a16="http://schemas.microsoft.com/office/drawing/2014/main" id="{237F982F-6852-632F-952D-ECC63BED82DA}"/>
              </a:ext>
            </a:extLst>
          </p:cNvPr>
          <p:cNvPicPr>
            <a:picLocks noChangeAspect="1"/>
          </p:cNvPicPr>
          <p:nvPr/>
        </p:nvPicPr>
        <p:blipFill>
          <a:blip r:embed="rId2"/>
          <a:srcRect l="24876" t="13628" r="37647" b="11440"/>
          <a:stretch>
            <a:fillRect/>
          </a:stretch>
        </p:blipFill>
        <p:spPr>
          <a:xfrm>
            <a:off x="3989854" y="126626"/>
            <a:ext cx="2223962" cy="2501280"/>
          </a:xfrm>
          <a:prstGeom prst="rect">
            <a:avLst/>
          </a:prstGeom>
        </p:spPr>
      </p:pic>
      <p:pic>
        <p:nvPicPr>
          <p:cNvPr id="22" name="図 21">
            <a:extLst>
              <a:ext uri="{FF2B5EF4-FFF2-40B4-BE49-F238E27FC236}">
                <a16:creationId xmlns:a16="http://schemas.microsoft.com/office/drawing/2014/main" id="{B3EA67B8-22E2-8BB1-EAD9-84F393E41D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2526" y="4608576"/>
            <a:ext cx="3279571" cy="2188465"/>
          </a:xfrm>
          <a:prstGeom prst="rect">
            <a:avLst/>
          </a:prstGeom>
          <a:ln>
            <a:noFill/>
          </a:ln>
          <a:effectLst>
            <a:softEdge rad="112500"/>
          </a:effectLst>
        </p:spPr>
      </p:pic>
      <p:pic>
        <p:nvPicPr>
          <p:cNvPr id="28" name="図 27">
            <a:extLst>
              <a:ext uri="{FF2B5EF4-FFF2-40B4-BE49-F238E27FC236}">
                <a16:creationId xmlns:a16="http://schemas.microsoft.com/office/drawing/2014/main" id="{BE7C3945-884A-0FA8-53A7-2C8B069836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2225943"/>
            <a:ext cx="4430865" cy="3016493"/>
          </a:xfrm>
          <a:prstGeom prst="rect">
            <a:avLst/>
          </a:prstGeom>
        </p:spPr>
      </p:pic>
      <p:sp>
        <p:nvSpPr>
          <p:cNvPr id="29" name="テキスト ボックス 28">
            <a:extLst>
              <a:ext uri="{FF2B5EF4-FFF2-40B4-BE49-F238E27FC236}">
                <a16:creationId xmlns:a16="http://schemas.microsoft.com/office/drawing/2014/main" id="{824DFF88-1D62-2768-569F-65CCE413903F}"/>
              </a:ext>
            </a:extLst>
          </p:cNvPr>
          <p:cNvSpPr txBox="1"/>
          <p:nvPr/>
        </p:nvSpPr>
        <p:spPr>
          <a:xfrm>
            <a:off x="7121008" y="543155"/>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30" name="テキスト ボックス 29">
            <a:extLst>
              <a:ext uri="{FF2B5EF4-FFF2-40B4-BE49-F238E27FC236}">
                <a16:creationId xmlns:a16="http://schemas.microsoft.com/office/drawing/2014/main" id="{382CEFEC-6EF7-D7EA-1A14-8096FC68F4FD}"/>
              </a:ext>
            </a:extLst>
          </p:cNvPr>
          <p:cNvSpPr txBox="1"/>
          <p:nvPr/>
        </p:nvSpPr>
        <p:spPr>
          <a:xfrm>
            <a:off x="8437700" y="541808"/>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4C231EAE-DD87-DA02-21D2-A5E7E41CD3F7}"/>
              </a:ext>
            </a:extLst>
          </p:cNvPr>
          <p:cNvCxnSpPr>
            <a:cxnSpLocks/>
          </p:cNvCxnSpPr>
          <p:nvPr/>
        </p:nvCxnSpPr>
        <p:spPr>
          <a:xfrm flipH="1">
            <a:off x="9898851" y="86641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F02C7947-55A2-3C5C-DF05-3856EB9AD9D9}"/>
              </a:ext>
            </a:extLst>
          </p:cNvPr>
          <p:cNvCxnSpPr>
            <a:cxnSpLocks/>
          </p:cNvCxnSpPr>
          <p:nvPr/>
        </p:nvCxnSpPr>
        <p:spPr>
          <a:xfrm flipH="1">
            <a:off x="7157881" y="877965"/>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1D23659F-E278-B798-C663-AD121B31E307}"/>
              </a:ext>
            </a:extLst>
          </p:cNvPr>
          <p:cNvSpPr txBox="1"/>
          <p:nvPr/>
        </p:nvSpPr>
        <p:spPr>
          <a:xfrm>
            <a:off x="9912237" y="536748"/>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0" name="直線コネクタ 39">
            <a:extLst>
              <a:ext uri="{FF2B5EF4-FFF2-40B4-BE49-F238E27FC236}">
                <a16:creationId xmlns:a16="http://schemas.microsoft.com/office/drawing/2014/main" id="{FA50F69D-BE1D-C9ED-B3FB-042DB301ADCD}"/>
              </a:ext>
            </a:extLst>
          </p:cNvPr>
          <p:cNvCxnSpPr>
            <a:cxnSpLocks/>
          </p:cNvCxnSpPr>
          <p:nvPr/>
        </p:nvCxnSpPr>
        <p:spPr>
          <a:xfrm flipH="1">
            <a:off x="10009053" y="872992"/>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E0B85D25-42DA-E896-EEDF-F966E52D6D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078" y="223874"/>
            <a:ext cx="3041965" cy="1416716"/>
          </a:xfrm>
          <a:prstGeom prst="rect">
            <a:avLst/>
          </a:prstGeom>
        </p:spPr>
      </p:pic>
      <p:sp>
        <p:nvSpPr>
          <p:cNvPr id="12" name="object 258">
            <a:extLst>
              <a:ext uri="{FF2B5EF4-FFF2-40B4-BE49-F238E27FC236}">
                <a16:creationId xmlns:a16="http://schemas.microsoft.com/office/drawing/2014/main" id="{320C8AEF-02A2-01B8-73BE-E9465FB95B90}"/>
              </a:ext>
            </a:extLst>
          </p:cNvPr>
          <p:cNvSpPr txBox="1"/>
          <p:nvPr/>
        </p:nvSpPr>
        <p:spPr>
          <a:xfrm>
            <a:off x="7854259" y="3353355"/>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00000</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661994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1E66-B00A-9396-DBF2-F83B53DB13BC}"/>
            </a:ext>
          </a:extLst>
        </p:cNvPr>
        <p:cNvGrpSpPr/>
        <p:nvPr/>
      </p:nvGrpSpPr>
      <p:grpSpPr>
        <a:xfrm>
          <a:off x="0" y="0"/>
          <a:ext cx="0" cy="0"/>
          <a:chOff x="0" y="0"/>
          <a:chExt cx="0" cy="0"/>
        </a:xfrm>
      </p:grpSpPr>
      <p:sp>
        <p:nvSpPr>
          <p:cNvPr id="59" name="直角三角形 58">
            <a:extLst>
              <a:ext uri="{FF2B5EF4-FFF2-40B4-BE49-F238E27FC236}">
                <a16:creationId xmlns:a16="http://schemas.microsoft.com/office/drawing/2014/main" id="{B5DB3E9C-7D52-FAB6-1272-E82621247ED4}"/>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7" name="グループ化 16">
            <a:extLst>
              <a:ext uri="{FF2B5EF4-FFF2-40B4-BE49-F238E27FC236}">
                <a16:creationId xmlns:a16="http://schemas.microsoft.com/office/drawing/2014/main" id="{A94002EA-99ED-D55B-786A-B1EE186BB2E7}"/>
              </a:ext>
            </a:extLst>
          </p:cNvPr>
          <p:cNvGrpSpPr/>
          <p:nvPr/>
        </p:nvGrpSpPr>
        <p:grpSpPr>
          <a:xfrm>
            <a:off x="6999379" y="1858185"/>
            <a:ext cx="4833042" cy="3810732"/>
            <a:chOff x="6917406" y="1122473"/>
            <a:chExt cx="4833042" cy="3810732"/>
          </a:xfrm>
        </p:grpSpPr>
        <p:sp>
          <p:nvSpPr>
            <p:cNvPr id="3" name="object 258">
              <a:extLst>
                <a:ext uri="{FF2B5EF4-FFF2-40B4-BE49-F238E27FC236}">
                  <a16:creationId xmlns:a16="http://schemas.microsoft.com/office/drawing/2014/main" id="{5159BC17-9921-5C38-1D47-A41BC95D55CF}"/>
                </a:ext>
              </a:extLst>
            </p:cNvPr>
            <p:cNvSpPr txBox="1"/>
            <p:nvPr/>
          </p:nvSpPr>
          <p:spPr>
            <a:xfrm>
              <a:off x="6979935" y="1122473"/>
              <a:ext cx="4638073"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小岩井農場</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小岩井バタークッキー</a:t>
              </a:r>
              <a:r>
                <a:rPr lang="en-US" altLang="ja-JP" sz="2400" b="1" dirty="0">
                  <a:latin typeface="游ゴシック" panose="020B0400000000000000" pitchFamily="50" charset="-128"/>
                  <a:cs typeface="Microsoft JhengHei"/>
                </a:rPr>
                <a:t>10</a:t>
              </a:r>
              <a:r>
                <a:rPr lang="ja-JP" altLang="en-US" sz="2400" b="1" dirty="0">
                  <a:latin typeface="游ゴシック" panose="020B0400000000000000" pitchFamily="50" charset="-128"/>
                  <a:cs typeface="Microsoft JhengHei"/>
                </a:rPr>
                <a:t>枚入り</a:t>
              </a:r>
            </a:p>
          </p:txBody>
        </p:sp>
        <p:sp>
          <p:nvSpPr>
            <p:cNvPr id="4" name="object 253">
              <a:extLst>
                <a:ext uri="{FF2B5EF4-FFF2-40B4-BE49-F238E27FC236}">
                  <a16:creationId xmlns:a16="http://schemas.microsoft.com/office/drawing/2014/main" id="{FCAB075D-C8A6-CECC-8BD0-A99330FF7A73}"/>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20</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(20×1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9CAF1C59-AADE-CA8C-C7D2-4904F004232B}"/>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18C521A8-60BA-528B-38A5-735AE6AA682A}"/>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900</a:t>
              </a:r>
              <a:endParaRPr sz="3600" dirty="0">
                <a:latin typeface="Century Gothic"/>
                <a:cs typeface="Century Gothic"/>
              </a:endParaRPr>
            </a:p>
          </p:txBody>
        </p:sp>
        <p:sp>
          <p:nvSpPr>
            <p:cNvPr id="8" name="object 261">
              <a:extLst>
                <a:ext uri="{FF2B5EF4-FFF2-40B4-BE49-F238E27FC236}">
                  <a16:creationId xmlns:a16="http://schemas.microsoft.com/office/drawing/2014/main" id="{C9B3F61C-AA36-830B-61B7-C4715DAC0768}"/>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2790788</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9CB6462C-D3E9-1AB1-C485-ECD364C84726}"/>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07154AED-E4D9-F4F3-6981-87F8344EBBC0}"/>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E246A21C-57F3-295A-B524-D01E51C4440A}"/>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D9DE9FD7-EB89-453A-B45C-E7F87D1DFF73}"/>
                </a:ext>
              </a:extLst>
            </p:cNvPr>
            <p:cNvGrpSpPr/>
            <p:nvPr/>
          </p:nvGrpSpPr>
          <p:grpSpPr>
            <a:xfrm>
              <a:off x="9660386" y="1848614"/>
              <a:ext cx="1395000" cy="252313"/>
              <a:chOff x="9217441" y="528159"/>
              <a:chExt cx="1395000" cy="252313"/>
            </a:xfrm>
          </p:grpSpPr>
          <p:sp>
            <p:nvSpPr>
              <p:cNvPr id="21" name="角丸四角形 621">
                <a:extLst>
                  <a:ext uri="{FF2B5EF4-FFF2-40B4-BE49-F238E27FC236}">
                    <a16:creationId xmlns:a16="http://schemas.microsoft.com/office/drawing/2014/main" id="{C4EEA934-5484-F63A-4823-53651FAF59C2}"/>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91BD48EE-C0C3-784A-44D8-8F5625CF7529}"/>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571A76D4-9FB9-2AE1-8726-6508D6140EC1}"/>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18×8.7×5.2cm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90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31" name="グループ化 30">
              <a:extLst>
                <a:ext uri="{FF2B5EF4-FFF2-40B4-BE49-F238E27FC236}">
                  <a16:creationId xmlns:a16="http://schemas.microsoft.com/office/drawing/2014/main" id="{1FB7C8C4-093F-49DF-72E9-2650980F8D30}"/>
                </a:ext>
              </a:extLst>
            </p:cNvPr>
            <p:cNvGrpSpPr/>
            <p:nvPr/>
          </p:nvGrpSpPr>
          <p:grpSpPr>
            <a:xfrm>
              <a:off x="9378646" y="4562653"/>
              <a:ext cx="2312176" cy="370552"/>
              <a:chOff x="9275349" y="5605430"/>
              <a:chExt cx="2129980" cy="370552"/>
            </a:xfrm>
          </p:grpSpPr>
          <p:sp>
            <p:nvSpPr>
              <p:cNvPr id="32" name="テキスト ボックス 31">
                <a:extLst>
                  <a:ext uri="{FF2B5EF4-FFF2-40B4-BE49-F238E27FC236}">
                    <a16:creationId xmlns:a16="http://schemas.microsoft.com/office/drawing/2014/main" id="{62215EE8-AED7-C5D7-187A-758E2E6812F7}"/>
                  </a:ext>
                </a:extLst>
              </p:cNvPr>
              <p:cNvSpPr txBox="1"/>
              <p:nvPr/>
            </p:nvSpPr>
            <p:spPr>
              <a:xfrm>
                <a:off x="9290186" y="5605430"/>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D25B7C3C-B18B-6763-0E7C-D3AFE899202B}"/>
                  </a:ext>
                </a:extLst>
              </p:cNvPr>
              <p:cNvSpPr txBox="1"/>
              <p:nvPr/>
            </p:nvSpPr>
            <p:spPr>
              <a:xfrm>
                <a:off x="9275349" y="58130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7" name="グループ化 36">
              <a:extLst>
                <a:ext uri="{FF2B5EF4-FFF2-40B4-BE49-F238E27FC236}">
                  <a16:creationId xmlns:a16="http://schemas.microsoft.com/office/drawing/2014/main" id="{8D71707F-A213-8B0D-7063-625872574986}"/>
                </a:ext>
              </a:extLst>
            </p:cNvPr>
            <p:cNvGrpSpPr/>
            <p:nvPr/>
          </p:nvGrpSpPr>
          <p:grpSpPr>
            <a:xfrm>
              <a:off x="6917406" y="4562653"/>
              <a:ext cx="2609952" cy="370552"/>
              <a:chOff x="8916045" y="5987830"/>
              <a:chExt cx="2109066" cy="370552"/>
            </a:xfrm>
          </p:grpSpPr>
          <p:sp>
            <p:nvSpPr>
              <p:cNvPr id="38" name="テキスト ボックス 37">
                <a:extLst>
                  <a:ext uri="{FF2B5EF4-FFF2-40B4-BE49-F238E27FC236}">
                    <a16:creationId xmlns:a16="http://schemas.microsoft.com/office/drawing/2014/main" id="{3AB7FDB8-C77B-E423-EABB-47DDFB1E1D13}"/>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9" name="object 254">
                <a:extLst>
                  <a:ext uri="{FF2B5EF4-FFF2-40B4-BE49-F238E27FC236}">
                    <a16:creationId xmlns:a16="http://schemas.microsoft.com/office/drawing/2014/main" id="{61B65F9C-78CF-5601-B5BA-0D9A232B9CAB}"/>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sp>
        <p:nvSpPr>
          <p:cNvPr id="16" name="正方形/長方形 15">
            <a:extLst>
              <a:ext uri="{FF2B5EF4-FFF2-40B4-BE49-F238E27FC236}">
                <a16:creationId xmlns:a16="http://schemas.microsoft.com/office/drawing/2014/main" id="{F4B3EF7B-7A31-B742-969A-7744672B0797}"/>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53" name="正方形/長方形 52">
            <a:extLst>
              <a:ext uri="{FF2B5EF4-FFF2-40B4-BE49-F238E27FC236}">
                <a16:creationId xmlns:a16="http://schemas.microsoft.com/office/drawing/2014/main" id="{FB790C69-AEDE-0058-64F5-073BCBEBB17E}"/>
              </a:ext>
            </a:extLst>
          </p:cNvPr>
          <p:cNvSpPr/>
          <p:nvPr/>
        </p:nvSpPr>
        <p:spPr>
          <a:xfrm>
            <a:off x="3857221" y="256777"/>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B4F7669F-9987-B947-9192-5BECF63CD32A}"/>
              </a:ext>
            </a:extLst>
          </p:cNvPr>
          <p:cNvSpPr txBox="1"/>
          <p:nvPr/>
        </p:nvSpPr>
        <p:spPr>
          <a:xfrm>
            <a:off x="4064989" y="341170"/>
            <a:ext cx="646331" cy="369332"/>
          </a:xfrm>
          <a:prstGeom prst="rect">
            <a:avLst/>
          </a:prstGeom>
          <a:noFill/>
          <a:ln>
            <a:noFill/>
          </a:ln>
        </p:spPr>
        <p:txBody>
          <a:bodyPr wrap="none" rtlCol="0">
            <a:spAutoFit/>
          </a:bodyPr>
          <a:lstStyle/>
          <a:p>
            <a:r>
              <a:rPr kumimoji="1" lang="ja-JP" altLang="en-US" b="1" dirty="0">
                <a:solidFill>
                  <a:schemeClr val="bg1"/>
                </a:solidFill>
              </a:rPr>
              <a:t>岩手</a:t>
            </a:r>
          </a:p>
        </p:txBody>
      </p:sp>
      <p:sp>
        <p:nvSpPr>
          <p:cNvPr id="2" name="テキスト ボックス 1">
            <a:extLst>
              <a:ext uri="{FF2B5EF4-FFF2-40B4-BE49-F238E27FC236}">
                <a16:creationId xmlns:a16="http://schemas.microsoft.com/office/drawing/2014/main" id="{94148B98-7E33-8ED0-32FC-7A51134C7B5A}"/>
              </a:ext>
            </a:extLst>
          </p:cNvPr>
          <p:cNvSpPr txBox="1"/>
          <p:nvPr/>
        </p:nvSpPr>
        <p:spPr>
          <a:xfrm>
            <a:off x="11654136" y="2950417"/>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pic>
        <p:nvPicPr>
          <p:cNvPr id="5" name="図 4">
            <a:extLst>
              <a:ext uri="{FF2B5EF4-FFF2-40B4-BE49-F238E27FC236}">
                <a16:creationId xmlns:a16="http://schemas.microsoft.com/office/drawing/2014/main" id="{4C5F2D8F-C45D-862F-F5AE-B14F631A1DB1}"/>
              </a:ext>
            </a:extLst>
          </p:cNvPr>
          <p:cNvPicPr>
            <a:picLocks noChangeAspect="1"/>
          </p:cNvPicPr>
          <p:nvPr/>
        </p:nvPicPr>
        <p:blipFill>
          <a:blip r:embed="rId2"/>
          <a:srcRect l="24876" t="13628" r="37647" b="11440"/>
          <a:stretch>
            <a:fillRect/>
          </a:stretch>
        </p:blipFill>
        <p:spPr>
          <a:xfrm>
            <a:off x="4107315" y="96708"/>
            <a:ext cx="2223962" cy="2501280"/>
          </a:xfrm>
          <a:prstGeom prst="rect">
            <a:avLst/>
          </a:prstGeom>
        </p:spPr>
      </p:pic>
      <p:pic>
        <p:nvPicPr>
          <p:cNvPr id="12" name="図 11">
            <a:extLst>
              <a:ext uri="{FF2B5EF4-FFF2-40B4-BE49-F238E27FC236}">
                <a16:creationId xmlns:a16="http://schemas.microsoft.com/office/drawing/2014/main" id="{77A3B47F-8BCF-72B4-F6C7-C653005877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5680" y="4672339"/>
            <a:ext cx="3146284" cy="2156777"/>
          </a:xfrm>
          <a:prstGeom prst="rect">
            <a:avLst/>
          </a:prstGeom>
          <a:ln>
            <a:noFill/>
          </a:ln>
          <a:effectLst>
            <a:softEdge rad="112500"/>
          </a:effectLst>
        </p:spPr>
      </p:pic>
      <p:pic>
        <p:nvPicPr>
          <p:cNvPr id="14" name="図 13">
            <a:extLst>
              <a:ext uri="{FF2B5EF4-FFF2-40B4-BE49-F238E27FC236}">
                <a16:creationId xmlns:a16="http://schemas.microsoft.com/office/drawing/2014/main" id="{4E1052EA-70CD-D25E-C28E-198DD16F97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215" y="2668337"/>
            <a:ext cx="4203627" cy="2069157"/>
          </a:xfrm>
          <a:prstGeom prst="rect">
            <a:avLst/>
          </a:prstGeom>
        </p:spPr>
      </p:pic>
      <p:sp>
        <p:nvSpPr>
          <p:cNvPr id="15" name="テキスト ボックス 14">
            <a:extLst>
              <a:ext uri="{FF2B5EF4-FFF2-40B4-BE49-F238E27FC236}">
                <a16:creationId xmlns:a16="http://schemas.microsoft.com/office/drawing/2014/main" id="{5544620F-F6EC-938A-8DE8-0010E6BC8F54}"/>
              </a:ext>
            </a:extLst>
          </p:cNvPr>
          <p:cNvSpPr txBox="1"/>
          <p:nvPr/>
        </p:nvSpPr>
        <p:spPr>
          <a:xfrm>
            <a:off x="7121008" y="543155"/>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22" name="テキスト ボックス 21">
            <a:extLst>
              <a:ext uri="{FF2B5EF4-FFF2-40B4-BE49-F238E27FC236}">
                <a16:creationId xmlns:a16="http://schemas.microsoft.com/office/drawing/2014/main" id="{BBDA3C05-2A1B-DDE5-664F-25C2473F00EA}"/>
              </a:ext>
            </a:extLst>
          </p:cNvPr>
          <p:cNvSpPr txBox="1"/>
          <p:nvPr/>
        </p:nvSpPr>
        <p:spPr>
          <a:xfrm>
            <a:off x="8437700" y="541808"/>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27" name="直線コネクタ 26">
            <a:extLst>
              <a:ext uri="{FF2B5EF4-FFF2-40B4-BE49-F238E27FC236}">
                <a16:creationId xmlns:a16="http://schemas.microsoft.com/office/drawing/2014/main" id="{012E149D-CD6F-42D5-1A57-CE4A59990E15}"/>
              </a:ext>
            </a:extLst>
          </p:cNvPr>
          <p:cNvCxnSpPr>
            <a:cxnSpLocks/>
          </p:cNvCxnSpPr>
          <p:nvPr/>
        </p:nvCxnSpPr>
        <p:spPr>
          <a:xfrm flipH="1">
            <a:off x="9898851" y="86641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CA0549D-E3D0-EF66-8741-F1C44788B216}"/>
              </a:ext>
            </a:extLst>
          </p:cNvPr>
          <p:cNvCxnSpPr>
            <a:cxnSpLocks/>
          </p:cNvCxnSpPr>
          <p:nvPr/>
        </p:nvCxnSpPr>
        <p:spPr>
          <a:xfrm flipH="1">
            <a:off x="7157881" y="877965"/>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53C58EFD-43CE-7676-24F1-BDF60AD8E5C2}"/>
              </a:ext>
            </a:extLst>
          </p:cNvPr>
          <p:cNvSpPr txBox="1"/>
          <p:nvPr/>
        </p:nvSpPr>
        <p:spPr>
          <a:xfrm>
            <a:off x="9912237" y="536748"/>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30" name="直線コネクタ 29">
            <a:extLst>
              <a:ext uri="{FF2B5EF4-FFF2-40B4-BE49-F238E27FC236}">
                <a16:creationId xmlns:a16="http://schemas.microsoft.com/office/drawing/2014/main" id="{0D0D1882-898E-477E-4CC2-D831A0EA18CB}"/>
              </a:ext>
            </a:extLst>
          </p:cNvPr>
          <p:cNvCxnSpPr>
            <a:cxnSpLocks/>
          </p:cNvCxnSpPr>
          <p:nvPr/>
        </p:nvCxnSpPr>
        <p:spPr>
          <a:xfrm flipH="1">
            <a:off x="10009053" y="872992"/>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5D4E1728-9D39-2B53-9718-7AF4323F7F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489" y="240843"/>
            <a:ext cx="3041965" cy="1416716"/>
          </a:xfrm>
          <a:prstGeom prst="rect">
            <a:avLst/>
          </a:prstGeom>
        </p:spPr>
      </p:pic>
      <p:sp>
        <p:nvSpPr>
          <p:cNvPr id="13" name="object 258">
            <a:extLst>
              <a:ext uri="{FF2B5EF4-FFF2-40B4-BE49-F238E27FC236}">
                <a16:creationId xmlns:a16="http://schemas.microsoft.com/office/drawing/2014/main" id="{6CCF7763-293C-80B8-417A-1E32179DD7B5}"/>
              </a:ext>
            </a:extLst>
          </p:cNvPr>
          <p:cNvSpPr txBox="1"/>
          <p:nvPr/>
        </p:nvSpPr>
        <p:spPr>
          <a:xfrm>
            <a:off x="7898628" y="3360924"/>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00000</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1213394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A9CFA-6789-00FE-5C2F-9808962233B2}"/>
            </a:ext>
          </a:extLst>
        </p:cNvPr>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C210E063-6BCA-C162-2BF2-7AC377E47AC7}"/>
              </a:ext>
            </a:extLst>
          </p:cNvPr>
          <p:cNvSpPr/>
          <p:nvPr/>
        </p:nvSpPr>
        <p:spPr>
          <a:xfrm>
            <a:off x="5843" y="6137668"/>
            <a:ext cx="6771805" cy="720331"/>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4">
            <a:extLst>
              <a:ext uri="{FF2B5EF4-FFF2-40B4-BE49-F238E27FC236}">
                <a16:creationId xmlns:a16="http://schemas.microsoft.com/office/drawing/2014/main" id="{8B023763-F188-61A5-B3F4-2D7166A00C13}"/>
              </a:ext>
            </a:extLst>
          </p:cNvPr>
          <p:cNvSpPr txBox="1"/>
          <p:nvPr/>
        </p:nvSpPr>
        <p:spPr>
          <a:xfrm>
            <a:off x="386972" y="6293730"/>
            <a:ext cx="6028434" cy="444352"/>
          </a:xfrm>
          <a:prstGeom prst="rect">
            <a:avLst/>
          </a:prstGeom>
          <a:noFill/>
        </p:spPr>
        <p:txBody>
          <a:bodyPr vert="horz" wrap="square" lIns="0" tIns="13335" rIns="0" bIns="0" rtlCol="0">
            <a:spAutoFit/>
          </a:bodyPr>
          <a:lstStyle/>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パッケージの袋についてはオリジナルデザインへ変更することも可能です。</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詳細は営業窓口までお問い合わせください。</a:t>
            </a:r>
            <a:endParaRPr lang="en-US" altLang="ja-JP" sz="1400" spc="5" dirty="0">
              <a:latin typeface="游ゴシック Medium" panose="020B0500000000000000" pitchFamily="50" charset="-128"/>
              <a:ea typeface="游ゴシック Medium" panose="020B0500000000000000" pitchFamily="50" charset="-128"/>
              <a:cs typeface="PMingLiU"/>
            </a:endParaRPr>
          </a:p>
        </p:txBody>
      </p:sp>
      <p:sp>
        <p:nvSpPr>
          <p:cNvPr id="26" name="吹き出し: 角を丸めた四角形 25">
            <a:extLst>
              <a:ext uri="{FF2B5EF4-FFF2-40B4-BE49-F238E27FC236}">
                <a16:creationId xmlns:a16="http://schemas.microsoft.com/office/drawing/2014/main" id="{E307123E-951A-36E1-6236-3A79109C5EE8}"/>
              </a:ext>
            </a:extLst>
          </p:cNvPr>
          <p:cNvSpPr/>
          <p:nvPr/>
        </p:nvSpPr>
        <p:spPr>
          <a:xfrm>
            <a:off x="148340" y="5731465"/>
            <a:ext cx="1096394" cy="414221"/>
          </a:xfrm>
          <a:prstGeom prst="wedgeRoundRectCallout">
            <a:avLst>
              <a:gd name="adj1" fmla="val -36523"/>
              <a:gd name="adj2" fmla="val 82171"/>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altLang="ja-JP" sz="1600" b="1" dirty="0"/>
              <a:t>POINT</a:t>
            </a:r>
            <a:r>
              <a:rPr lang="ja-JP" altLang="en-US" sz="1600" b="1" dirty="0"/>
              <a:t>！</a:t>
            </a:r>
            <a:endParaRPr kumimoji="1" lang="ja-JP" altLang="en-US" sz="1600" b="1" dirty="0"/>
          </a:p>
        </p:txBody>
      </p:sp>
      <p:sp>
        <p:nvSpPr>
          <p:cNvPr id="11" name="直角三角形 10">
            <a:extLst>
              <a:ext uri="{FF2B5EF4-FFF2-40B4-BE49-F238E27FC236}">
                <a16:creationId xmlns:a16="http://schemas.microsoft.com/office/drawing/2014/main" id="{3364E9C6-0FE4-8C1F-2BBB-4639071C735F}"/>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519921E4-3CBD-1447-7FAB-94FF5D9EE0EB}"/>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1DD90FB9-33D8-4AEC-3C57-547D50CADC54}"/>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1DE7BF08-4203-2524-65D2-3A534AF2144D}"/>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51B422B7-FE73-2978-DBDC-592D7A3BB419}"/>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41BCBDAE-77BC-6BA7-A057-64954ECCEF38}"/>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F2212A62-A8CD-5811-93A3-FA856F6A6A8B}"/>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正方形/長方形 44">
            <a:extLst>
              <a:ext uri="{FF2B5EF4-FFF2-40B4-BE49-F238E27FC236}">
                <a16:creationId xmlns:a16="http://schemas.microsoft.com/office/drawing/2014/main" id="{6493B90A-BB2E-4F7A-86C7-3947ADBC2EDA}"/>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2C56D4C7-1ACA-AF86-699B-7E26569708D2}"/>
              </a:ext>
            </a:extLst>
          </p:cNvPr>
          <p:cNvSpPr txBox="1"/>
          <p:nvPr/>
        </p:nvSpPr>
        <p:spPr>
          <a:xfrm>
            <a:off x="4106589" y="406118"/>
            <a:ext cx="646331" cy="369332"/>
          </a:xfrm>
          <a:prstGeom prst="rect">
            <a:avLst/>
          </a:prstGeom>
          <a:noFill/>
          <a:ln>
            <a:noFill/>
          </a:ln>
        </p:spPr>
        <p:txBody>
          <a:bodyPr wrap="none" rtlCol="0">
            <a:spAutoFit/>
          </a:bodyPr>
          <a:lstStyle/>
          <a:p>
            <a:r>
              <a:rPr kumimoji="1" lang="ja-JP" altLang="en-US" b="1" dirty="0">
                <a:solidFill>
                  <a:schemeClr val="bg1"/>
                </a:solidFill>
              </a:rPr>
              <a:t>新潟</a:t>
            </a:r>
          </a:p>
        </p:txBody>
      </p:sp>
      <p:sp>
        <p:nvSpPr>
          <p:cNvPr id="50" name="正方形/長方形 49">
            <a:extLst>
              <a:ext uri="{FF2B5EF4-FFF2-40B4-BE49-F238E27FC236}">
                <a16:creationId xmlns:a16="http://schemas.microsoft.com/office/drawing/2014/main" id="{F6CD731E-C770-B1B9-8B1B-5B87A2D2FEA9}"/>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62" name="グループ化 61">
            <a:extLst>
              <a:ext uri="{FF2B5EF4-FFF2-40B4-BE49-F238E27FC236}">
                <a16:creationId xmlns:a16="http://schemas.microsoft.com/office/drawing/2014/main" id="{268A4C7B-5768-B32C-6AB2-7DEA4C293DFB}"/>
              </a:ext>
            </a:extLst>
          </p:cNvPr>
          <p:cNvGrpSpPr/>
          <p:nvPr/>
        </p:nvGrpSpPr>
        <p:grpSpPr>
          <a:xfrm>
            <a:off x="7033975" y="1704389"/>
            <a:ext cx="4906796" cy="3532474"/>
            <a:chOff x="7094439" y="1938214"/>
            <a:chExt cx="4906796" cy="3532474"/>
          </a:xfrm>
        </p:grpSpPr>
        <p:grpSp>
          <p:nvGrpSpPr>
            <p:cNvPr id="61" name="グループ化 60">
              <a:extLst>
                <a:ext uri="{FF2B5EF4-FFF2-40B4-BE49-F238E27FC236}">
                  <a16:creationId xmlns:a16="http://schemas.microsoft.com/office/drawing/2014/main" id="{D99C5AF3-37F5-0ED7-32F2-B8736E37F407}"/>
                </a:ext>
              </a:extLst>
            </p:cNvPr>
            <p:cNvGrpSpPr/>
            <p:nvPr/>
          </p:nvGrpSpPr>
          <p:grpSpPr>
            <a:xfrm>
              <a:off x="7094439" y="1938214"/>
              <a:ext cx="4906796" cy="3532474"/>
              <a:chOff x="7149698" y="1693398"/>
              <a:chExt cx="4906796" cy="3532474"/>
            </a:xfrm>
          </p:grpSpPr>
          <p:sp>
            <p:nvSpPr>
              <p:cNvPr id="3" name="object 258">
                <a:extLst>
                  <a:ext uri="{FF2B5EF4-FFF2-40B4-BE49-F238E27FC236}">
                    <a16:creationId xmlns:a16="http://schemas.microsoft.com/office/drawing/2014/main" id="{DE35EC43-2E59-EC31-68AC-C7F6A18A9A67}"/>
                  </a:ext>
                </a:extLst>
              </p:cNvPr>
              <p:cNvSpPr txBox="1"/>
              <p:nvPr/>
            </p:nvSpPr>
            <p:spPr>
              <a:xfrm>
                <a:off x="7348319" y="1693398"/>
                <a:ext cx="4708175" cy="185115"/>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新潟県産こしひかり</a:t>
                </a:r>
                <a:r>
                  <a:rPr lang="en-US" altLang="ja-JP" sz="2400" b="1" dirty="0">
                    <a:latin typeface="游ゴシック" panose="020B0400000000000000" pitchFamily="50" charset="-128"/>
                    <a:cs typeface="Microsoft JhengHei"/>
                  </a:rPr>
                  <a:t>2</a:t>
                </a:r>
                <a:r>
                  <a:rPr lang="ja-JP" altLang="en-US" sz="2400" b="1" dirty="0">
                    <a:latin typeface="游ゴシック" panose="020B0400000000000000" pitchFamily="50" charset="-128"/>
                    <a:cs typeface="Microsoft JhengHei"/>
                  </a:rPr>
                  <a:t>合</a:t>
                </a:r>
                <a:r>
                  <a:rPr lang="en-US" altLang="ja-JP" sz="2400" b="1" dirty="0">
                    <a:latin typeface="游ゴシック" panose="020B0400000000000000" pitchFamily="50" charset="-128"/>
                    <a:cs typeface="Microsoft JhengHei"/>
                  </a:rPr>
                  <a:t>300g</a:t>
                </a:r>
                <a:endParaRPr lang="ja-JP" altLang="en-US" sz="2400" b="1" dirty="0">
                  <a:latin typeface="游ゴシック" panose="020B0400000000000000" pitchFamily="50" charset="-128"/>
                  <a:cs typeface="Microsoft JhengHei"/>
                </a:endParaRPr>
              </a:p>
            </p:txBody>
          </p:sp>
          <p:sp>
            <p:nvSpPr>
              <p:cNvPr id="4" name="object 253">
                <a:extLst>
                  <a:ext uri="{FF2B5EF4-FFF2-40B4-BE49-F238E27FC236}">
                    <a16:creationId xmlns:a16="http://schemas.microsoft.com/office/drawing/2014/main" id="{14432C81-6337-AA88-3FD9-0F4DEB6933D6}"/>
                  </a:ext>
                </a:extLst>
              </p:cNvPr>
              <p:cNvSpPr txBox="1"/>
              <p:nvPr/>
            </p:nvSpPr>
            <p:spPr>
              <a:xfrm>
                <a:off x="7264158" y="3510948"/>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80</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(80×1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BA3E14DB-19E1-1888-20C3-2EBF871FC54D}"/>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6084C0B7-3C55-6F66-7B8C-1D31E9BA4187}"/>
                  </a:ext>
                </a:extLst>
              </p:cNvPr>
              <p:cNvSpPr txBox="1"/>
              <p:nvPr/>
            </p:nvSpPr>
            <p:spPr>
              <a:xfrm>
                <a:off x="9426481" y="2431537"/>
                <a:ext cx="2259255"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700</a:t>
                </a:r>
                <a:endParaRPr sz="3600" dirty="0">
                  <a:latin typeface="Century Gothic"/>
                  <a:cs typeface="Century Gothic"/>
                </a:endParaRPr>
              </a:p>
            </p:txBody>
          </p:sp>
          <p:sp>
            <p:nvSpPr>
              <p:cNvPr id="9" name="テキスト ボックス 8">
                <a:extLst>
                  <a:ext uri="{FF2B5EF4-FFF2-40B4-BE49-F238E27FC236}">
                    <a16:creationId xmlns:a16="http://schemas.microsoft.com/office/drawing/2014/main" id="{BE62DA99-F2BB-738C-6657-67FEAFB6B963}"/>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CEF3AC21-0B6E-7D59-3404-F28BADB4D5F3}"/>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MSE</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24DC9D77-F9B3-03E0-4C0D-FA6304D74C8B}"/>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14" name="object 261">
                <a:extLst>
                  <a:ext uri="{FF2B5EF4-FFF2-40B4-BE49-F238E27FC236}">
                    <a16:creationId xmlns:a16="http://schemas.microsoft.com/office/drawing/2014/main" id="{49BF6F4F-D9D4-0A5F-300C-3F1A9C165832}"/>
                  </a:ext>
                </a:extLst>
              </p:cNvPr>
              <p:cNvSpPr txBox="1"/>
              <p:nvPr/>
            </p:nvSpPr>
            <p:spPr>
              <a:xfrm>
                <a:off x="7264158" y="2073947"/>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790782</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54" name="object 254">
                <a:extLst>
                  <a:ext uri="{FF2B5EF4-FFF2-40B4-BE49-F238E27FC236}">
                    <a16:creationId xmlns:a16="http://schemas.microsoft.com/office/drawing/2014/main" id="{9B9C8C2C-CD18-EE87-8E66-C1D5B6BBCE16}"/>
                  </a:ext>
                </a:extLst>
              </p:cNvPr>
              <p:cNvSpPr txBox="1"/>
              <p:nvPr/>
            </p:nvSpPr>
            <p:spPr>
              <a:xfrm>
                <a:off x="7286224" y="3905046"/>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7×7×6cm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5" name="テキスト ボックス 54">
                <a:extLst>
                  <a:ext uri="{FF2B5EF4-FFF2-40B4-BE49-F238E27FC236}">
                    <a16:creationId xmlns:a16="http://schemas.microsoft.com/office/drawing/2014/main" id="{72C34FA0-24FB-35BC-BD91-1DD11D49848D}"/>
                  </a:ext>
                </a:extLst>
              </p:cNvPr>
              <p:cNvSpPr txBox="1"/>
              <p:nvPr/>
            </p:nvSpPr>
            <p:spPr>
              <a:xfrm>
                <a:off x="9623015" y="4853754"/>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6" name="object 254">
                <a:extLst>
                  <a:ext uri="{FF2B5EF4-FFF2-40B4-BE49-F238E27FC236}">
                    <a16:creationId xmlns:a16="http://schemas.microsoft.com/office/drawing/2014/main" id="{12AD1D5C-A6C5-19C6-918C-BB5AD4729528}"/>
                  </a:ext>
                </a:extLst>
              </p:cNvPr>
              <p:cNvSpPr txBox="1"/>
              <p:nvPr/>
            </p:nvSpPr>
            <p:spPr>
              <a:xfrm>
                <a:off x="9606910" y="5061380"/>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57" name="テキスト ボックス 56">
                <a:extLst>
                  <a:ext uri="{FF2B5EF4-FFF2-40B4-BE49-F238E27FC236}">
                    <a16:creationId xmlns:a16="http://schemas.microsoft.com/office/drawing/2014/main" id="{6690FF7F-6F66-1A45-BBFC-902D46A4FF17}"/>
                  </a:ext>
                </a:extLst>
              </p:cNvPr>
              <p:cNvSpPr txBox="1"/>
              <p:nvPr/>
            </p:nvSpPr>
            <p:spPr>
              <a:xfrm>
                <a:off x="7320976" y="4855320"/>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8" name="object 254">
                <a:extLst>
                  <a:ext uri="{FF2B5EF4-FFF2-40B4-BE49-F238E27FC236}">
                    <a16:creationId xmlns:a16="http://schemas.microsoft.com/office/drawing/2014/main" id="{76FB6F74-141A-AD47-CBEA-CB0A1C2F1A4C}"/>
                  </a:ext>
                </a:extLst>
              </p:cNvPr>
              <p:cNvSpPr txBox="1"/>
              <p:nvPr/>
            </p:nvSpPr>
            <p:spPr>
              <a:xfrm>
                <a:off x="7149698" y="5062946"/>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59" name="角丸四角形 621">
              <a:extLst>
                <a:ext uri="{FF2B5EF4-FFF2-40B4-BE49-F238E27FC236}">
                  <a16:creationId xmlns:a16="http://schemas.microsoft.com/office/drawing/2014/main" id="{23F8A268-8B22-CE30-70A9-F4D5A8DC74F6}"/>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object 258">
              <a:extLst>
                <a:ext uri="{FF2B5EF4-FFF2-40B4-BE49-F238E27FC236}">
                  <a16:creationId xmlns:a16="http://schemas.microsoft.com/office/drawing/2014/main" id="{507ADEE3-D18B-F2D5-F7FE-F507C38CB00B}"/>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pic>
        <p:nvPicPr>
          <p:cNvPr id="22" name="図 21">
            <a:extLst>
              <a:ext uri="{FF2B5EF4-FFF2-40B4-BE49-F238E27FC236}">
                <a16:creationId xmlns:a16="http://schemas.microsoft.com/office/drawing/2014/main" id="{2DB852E4-4F70-1A7B-942C-03E6B7FC26FB}"/>
              </a:ext>
            </a:extLst>
          </p:cNvPr>
          <p:cNvPicPr>
            <a:picLocks noChangeAspect="1"/>
          </p:cNvPicPr>
          <p:nvPr/>
        </p:nvPicPr>
        <p:blipFill>
          <a:blip r:embed="rId2"/>
          <a:srcRect l="24580" t="13175" r="37213" b="10861"/>
          <a:stretch>
            <a:fillRect/>
          </a:stretch>
        </p:blipFill>
        <p:spPr>
          <a:xfrm>
            <a:off x="3887010" y="120968"/>
            <a:ext cx="2362826" cy="2642447"/>
          </a:xfrm>
          <a:prstGeom prst="rect">
            <a:avLst/>
          </a:prstGeom>
        </p:spPr>
      </p:pic>
      <p:sp>
        <p:nvSpPr>
          <p:cNvPr id="23" name="object 254">
            <a:extLst>
              <a:ext uri="{FF2B5EF4-FFF2-40B4-BE49-F238E27FC236}">
                <a16:creationId xmlns:a16="http://schemas.microsoft.com/office/drawing/2014/main" id="{33F03B94-CE4D-5594-17BD-FE5F717B44A1}"/>
              </a:ext>
            </a:extLst>
          </p:cNvPr>
          <p:cNvSpPr txBox="1"/>
          <p:nvPr/>
        </p:nvSpPr>
        <p:spPr>
          <a:xfrm>
            <a:off x="7334346" y="5475861"/>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8" name="図 7">
            <a:extLst>
              <a:ext uri="{FF2B5EF4-FFF2-40B4-BE49-F238E27FC236}">
                <a16:creationId xmlns:a16="http://schemas.microsoft.com/office/drawing/2014/main" id="{5D9329B5-C8AB-2AAF-01A3-C565262F11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152" y="2005529"/>
            <a:ext cx="3022009" cy="3257596"/>
          </a:xfrm>
          <a:prstGeom prst="rect">
            <a:avLst/>
          </a:prstGeom>
        </p:spPr>
      </p:pic>
      <p:pic>
        <p:nvPicPr>
          <p:cNvPr id="15" name="図 14">
            <a:extLst>
              <a:ext uri="{FF2B5EF4-FFF2-40B4-BE49-F238E27FC236}">
                <a16:creationId xmlns:a16="http://schemas.microsoft.com/office/drawing/2014/main" id="{9CB39063-A058-2B42-D9D6-BDA8A943F0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4313" y="3581093"/>
            <a:ext cx="3225559" cy="2150372"/>
          </a:xfrm>
          <a:prstGeom prst="rect">
            <a:avLst/>
          </a:prstGeom>
          <a:ln>
            <a:noFill/>
          </a:ln>
          <a:effectLst>
            <a:softEdge rad="112500"/>
          </a:effectLst>
        </p:spPr>
      </p:pic>
      <p:pic>
        <p:nvPicPr>
          <p:cNvPr id="2" name="図 1">
            <a:extLst>
              <a:ext uri="{FF2B5EF4-FFF2-40B4-BE49-F238E27FC236}">
                <a16:creationId xmlns:a16="http://schemas.microsoft.com/office/drawing/2014/main" id="{6E2A0636-DE1D-0FBC-2F20-ED089AF3A1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173" y="178159"/>
            <a:ext cx="3041965" cy="1416716"/>
          </a:xfrm>
          <a:prstGeom prst="rect">
            <a:avLst/>
          </a:prstGeom>
        </p:spPr>
      </p:pic>
      <p:sp>
        <p:nvSpPr>
          <p:cNvPr id="5" name="object 258">
            <a:extLst>
              <a:ext uri="{FF2B5EF4-FFF2-40B4-BE49-F238E27FC236}">
                <a16:creationId xmlns:a16="http://schemas.microsoft.com/office/drawing/2014/main" id="{1AE0219E-E11F-DC61-2F97-BC4B89401B75}"/>
              </a:ext>
            </a:extLst>
          </p:cNvPr>
          <p:cNvSpPr txBox="1"/>
          <p:nvPr/>
        </p:nvSpPr>
        <p:spPr>
          <a:xfrm>
            <a:off x="7902910" y="3052972"/>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95006</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2464320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84BD8-CE40-BA42-1A76-503F7B99575F}"/>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F62E8E5E-7B79-2358-1EC3-44090D51080C}"/>
              </a:ext>
            </a:extLst>
          </p:cNvPr>
          <p:cNvSpPr/>
          <p:nvPr/>
        </p:nvSpPr>
        <p:spPr>
          <a:xfrm>
            <a:off x="5843" y="6017752"/>
            <a:ext cx="6771805" cy="84024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object 254">
            <a:extLst>
              <a:ext uri="{FF2B5EF4-FFF2-40B4-BE49-F238E27FC236}">
                <a16:creationId xmlns:a16="http://schemas.microsoft.com/office/drawing/2014/main" id="{12EAE900-9A32-F10C-AEFA-E1066E44A002}"/>
              </a:ext>
            </a:extLst>
          </p:cNvPr>
          <p:cNvSpPr txBox="1"/>
          <p:nvPr/>
        </p:nvSpPr>
        <p:spPr>
          <a:xfrm>
            <a:off x="407346" y="6182481"/>
            <a:ext cx="6030030" cy="567463"/>
          </a:xfrm>
          <a:prstGeom prst="rect">
            <a:avLst/>
          </a:prstGeom>
          <a:noFill/>
        </p:spPr>
        <p:txBody>
          <a:bodyPr vert="horz" wrap="square" lIns="0" tIns="13335" rIns="0" bIns="0" rtlCol="0">
            <a:spAutoFit/>
          </a:bodyPr>
          <a:lstStyle/>
          <a:p>
            <a:pPr marL="12700">
              <a:tabLst>
                <a:tab pos="290830" algn="l"/>
              </a:tabLst>
            </a:pPr>
            <a:r>
              <a:rPr lang="ja-JP" altLang="en-US" sz="1200" spc="5" dirty="0">
                <a:latin typeface="游ゴシック Medium" panose="020B0500000000000000" pitchFamily="50" charset="-128"/>
                <a:ea typeface="游ゴシック Medium" panose="020B0500000000000000" pitchFamily="50" charset="-128"/>
                <a:cs typeface="PMingLiU"/>
              </a:rPr>
              <a:t>紐付きクラフト袋のラベルについてはオリジナルデザインへ変更することも可能です。</a:t>
            </a:r>
            <a:endParaRPr lang="en-US" altLang="ja-JP" sz="12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200" spc="5" dirty="0">
                <a:latin typeface="游ゴシック Medium" panose="020B0500000000000000" pitchFamily="50" charset="-128"/>
                <a:ea typeface="游ゴシック Medium" panose="020B0500000000000000" pitchFamily="50" charset="-128"/>
                <a:cs typeface="PMingLiU"/>
              </a:rPr>
              <a:t>（オリジナルデザイン印刷範囲：</a:t>
            </a:r>
            <a:r>
              <a:rPr lang="en-US" altLang="ja-JP" sz="1200" spc="5" dirty="0">
                <a:latin typeface="游ゴシック Medium" panose="020B0500000000000000" pitchFamily="50" charset="-128"/>
                <a:ea typeface="游ゴシック Medium" panose="020B0500000000000000" pitchFamily="50" charset="-128"/>
                <a:cs typeface="PMingLiU"/>
              </a:rPr>
              <a:t>W8.4×H9.2cm</a:t>
            </a:r>
            <a:r>
              <a:rPr lang="ja-JP" altLang="en-US" sz="1200" spc="5" dirty="0">
                <a:latin typeface="游ゴシック Medium" panose="020B0500000000000000" pitchFamily="50" charset="-128"/>
                <a:ea typeface="游ゴシック Medium" panose="020B0500000000000000" pitchFamily="50" charset="-128"/>
                <a:cs typeface="PMingLiU"/>
              </a:rPr>
              <a:t>）</a:t>
            </a:r>
            <a:endParaRPr lang="en-US" altLang="ja-JP" sz="12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200" spc="5" dirty="0">
                <a:latin typeface="游ゴシック Medium" panose="020B0500000000000000" pitchFamily="50" charset="-128"/>
                <a:ea typeface="游ゴシック Medium" panose="020B0500000000000000" pitchFamily="50" charset="-128"/>
                <a:cs typeface="PMingLiU"/>
              </a:rPr>
              <a:t>詳細は営業窓口までお問い合わせください。</a:t>
            </a:r>
            <a:endParaRPr lang="en-US" altLang="ja-JP" sz="1200" spc="5" dirty="0">
              <a:latin typeface="游ゴシック Medium" panose="020B0500000000000000" pitchFamily="50" charset="-128"/>
              <a:ea typeface="游ゴシック Medium" panose="020B0500000000000000" pitchFamily="50" charset="-128"/>
              <a:cs typeface="PMingLiU"/>
            </a:endParaRPr>
          </a:p>
        </p:txBody>
      </p:sp>
      <p:sp>
        <p:nvSpPr>
          <p:cNvPr id="9" name="吹き出し: 角を丸めた四角形 8">
            <a:extLst>
              <a:ext uri="{FF2B5EF4-FFF2-40B4-BE49-F238E27FC236}">
                <a16:creationId xmlns:a16="http://schemas.microsoft.com/office/drawing/2014/main" id="{8AA8BBD1-7E96-CEBC-763E-53D668467D43}"/>
              </a:ext>
            </a:extLst>
          </p:cNvPr>
          <p:cNvSpPr/>
          <p:nvPr/>
        </p:nvSpPr>
        <p:spPr>
          <a:xfrm>
            <a:off x="83695" y="5606753"/>
            <a:ext cx="1096394" cy="414221"/>
          </a:xfrm>
          <a:prstGeom prst="wedgeRoundRectCallout">
            <a:avLst>
              <a:gd name="adj1" fmla="val -36523"/>
              <a:gd name="adj2" fmla="val 82171"/>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altLang="ja-JP" sz="1600" b="1" dirty="0"/>
              <a:t>POINT</a:t>
            </a:r>
            <a:r>
              <a:rPr lang="ja-JP" altLang="en-US" sz="1600" b="1" dirty="0"/>
              <a:t>！</a:t>
            </a:r>
            <a:endParaRPr kumimoji="1" lang="ja-JP" altLang="en-US" sz="1600" b="1" dirty="0"/>
          </a:p>
        </p:txBody>
      </p:sp>
      <p:sp>
        <p:nvSpPr>
          <p:cNvPr id="13" name="直角三角形 12">
            <a:extLst>
              <a:ext uri="{FF2B5EF4-FFF2-40B4-BE49-F238E27FC236}">
                <a16:creationId xmlns:a16="http://schemas.microsoft.com/office/drawing/2014/main" id="{F48F8F75-DF66-EB71-BDBC-ABD1BFFB6E0D}"/>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E74E54B5-E958-6E46-D740-46B9BD25F54C}"/>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4AADF89F-0AE8-70F9-2C21-697B269E528E}"/>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2A0D9033-40E6-EAF3-7DDD-453354B6CD0B}"/>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5E7B85AD-5B14-33A6-0752-0EAEFEED3679}"/>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D5D28708-4256-67FD-ABFB-D874B9FE03BD}"/>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F8C6BBE5-AB20-E9C7-73C6-E9A0607AFA58}"/>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正方形/長方形 44">
            <a:extLst>
              <a:ext uri="{FF2B5EF4-FFF2-40B4-BE49-F238E27FC236}">
                <a16:creationId xmlns:a16="http://schemas.microsoft.com/office/drawing/2014/main" id="{38846268-4273-2AC7-D928-C790DFB01D6E}"/>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F0950482-45EB-0373-4CD6-7937BB144B2D}"/>
              </a:ext>
            </a:extLst>
          </p:cNvPr>
          <p:cNvSpPr txBox="1"/>
          <p:nvPr/>
        </p:nvSpPr>
        <p:spPr>
          <a:xfrm>
            <a:off x="4106589" y="406118"/>
            <a:ext cx="646331" cy="369332"/>
          </a:xfrm>
          <a:prstGeom prst="rect">
            <a:avLst/>
          </a:prstGeom>
          <a:noFill/>
          <a:ln>
            <a:noFill/>
          </a:ln>
        </p:spPr>
        <p:txBody>
          <a:bodyPr wrap="none" rtlCol="0">
            <a:spAutoFit/>
          </a:bodyPr>
          <a:lstStyle/>
          <a:p>
            <a:r>
              <a:rPr kumimoji="1" lang="ja-JP" altLang="en-US" b="1" dirty="0">
                <a:solidFill>
                  <a:schemeClr val="bg1"/>
                </a:solidFill>
              </a:rPr>
              <a:t>新潟</a:t>
            </a:r>
          </a:p>
        </p:txBody>
      </p:sp>
      <p:sp>
        <p:nvSpPr>
          <p:cNvPr id="50" name="正方形/長方形 49">
            <a:extLst>
              <a:ext uri="{FF2B5EF4-FFF2-40B4-BE49-F238E27FC236}">
                <a16:creationId xmlns:a16="http://schemas.microsoft.com/office/drawing/2014/main" id="{77CB6664-7AD1-CED1-8D57-B03BAF08B3C3}"/>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15" name="グループ化 14">
            <a:extLst>
              <a:ext uri="{FF2B5EF4-FFF2-40B4-BE49-F238E27FC236}">
                <a16:creationId xmlns:a16="http://schemas.microsoft.com/office/drawing/2014/main" id="{60B301DA-2CEF-DC57-20B3-1763FD6E4219}"/>
              </a:ext>
            </a:extLst>
          </p:cNvPr>
          <p:cNvGrpSpPr/>
          <p:nvPr/>
        </p:nvGrpSpPr>
        <p:grpSpPr>
          <a:xfrm>
            <a:off x="7033975" y="1704389"/>
            <a:ext cx="4906796" cy="3532474"/>
            <a:chOff x="7094439" y="1938214"/>
            <a:chExt cx="4906796" cy="3532474"/>
          </a:xfrm>
        </p:grpSpPr>
        <p:grpSp>
          <p:nvGrpSpPr>
            <p:cNvPr id="16" name="グループ化 15">
              <a:extLst>
                <a:ext uri="{FF2B5EF4-FFF2-40B4-BE49-F238E27FC236}">
                  <a16:creationId xmlns:a16="http://schemas.microsoft.com/office/drawing/2014/main" id="{2A65FE56-F018-620C-BC53-7F4A3F0AA1B9}"/>
                </a:ext>
              </a:extLst>
            </p:cNvPr>
            <p:cNvGrpSpPr/>
            <p:nvPr/>
          </p:nvGrpSpPr>
          <p:grpSpPr>
            <a:xfrm>
              <a:off x="7094439" y="1938214"/>
              <a:ext cx="4906796" cy="3532474"/>
              <a:chOff x="7149698" y="1693398"/>
              <a:chExt cx="4906796" cy="3532474"/>
            </a:xfrm>
          </p:grpSpPr>
          <p:sp>
            <p:nvSpPr>
              <p:cNvPr id="23" name="object 258">
                <a:extLst>
                  <a:ext uri="{FF2B5EF4-FFF2-40B4-BE49-F238E27FC236}">
                    <a16:creationId xmlns:a16="http://schemas.microsoft.com/office/drawing/2014/main" id="{F1593C90-B97F-F012-397F-5D920C95BF47}"/>
                  </a:ext>
                </a:extLst>
              </p:cNvPr>
              <p:cNvSpPr txBox="1"/>
              <p:nvPr/>
            </p:nvSpPr>
            <p:spPr>
              <a:xfrm>
                <a:off x="7348319" y="1693398"/>
                <a:ext cx="4708175" cy="185115"/>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新潟県産こしひかり</a:t>
                </a:r>
                <a:r>
                  <a:rPr lang="en-US" altLang="ja-JP" sz="2400" b="1" dirty="0">
                    <a:latin typeface="游ゴシック" panose="020B0400000000000000" pitchFamily="50" charset="-128"/>
                    <a:cs typeface="Microsoft JhengHei"/>
                  </a:rPr>
                  <a:t>1kg</a:t>
                </a:r>
                <a:endParaRPr lang="ja-JP" altLang="en-US" sz="2400" b="1" dirty="0">
                  <a:latin typeface="游ゴシック" panose="020B0400000000000000" pitchFamily="50" charset="-128"/>
                  <a:cs typeface="Microsoft JhengHei"/>
                </a:endParaRPr>
              </a:p>
            </p:txBody>
          </p:sp>
          <p:sp>
            <p:nvSpPr>
              <p:cNvPr id="24" name="object 253">
                <a:extLst>
                  <a:ext uri="{FF2B5EF4-FFF2-40B4-BE49-F238E27FC236}">
                    <a16:creationId xmlns:a16="http://schemas.microsoft.com/office/drawing/2014/main" id="{8F68D0DA-F919-62B4-3E4E-7101E72FD65F}"/>
                  </a:ext>
                </a:extLst>
              </p:cNvPr>
              <p:cNvSpPr txBox="1"/>
              <p:nvPr/>
            </p:nvSpPr>
            <p:spPr>
              <a:xfrm>
                <a:off x="7264158" y="3510948"/>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12</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(12×1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25" name="object 259">
                <a:extLst>
                  <a:ext uri="{FF2B5EF4-FFF2-40B4-BE49-F238E27FC236}">
                    <a16:creationId xmlns:a16="http://schemas.microsoft.com/office/drawing/2014/main" id="{8C367E08-BDB9-C918-BC20-9FBEF93D122D}"/>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26" name="object 260">
                <a:extLst>
                  <a:ext uri="{FF2B5EF4-FFF2-40B4-BE49-F238E27FC236}">
                    <a16:creationId xmlns:a16="http://schemas.microsoft.com/office/drawing/2014/main" id="{9FBBCF2A-89E5-1CB3-B1C2-52201545087E}"/>
                  </a:ext>
                </a:extLst>
              </p:cNvPr>
              <p:cNvSpPr txBox="1"/>
              <p:nvPr/>
            </p:nvSpPr>
            <p:spPr>
              <a:xfrm>
                <a:off x="9003691" y="2431537"/>
                <a:ext cx="2682045"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2,000</a:t>
                </a:r>
                <a:endParaRPr sz="3600" dirty="0">
                  <a:latin typeface="Century Gothic"/>
                  <a:cs typeface="Century Gothic"/>
                </a:endParaRPr>
              </a:p>
            </p:txBody>
          </p:sp>
          <p:sp>
            <p:nvSpPr>
              <p:cNvPr id="27" name="テキスト ボックス 26">
                <a:extLst>
                  <a:ext uri="{FF2B5EF4-FFF2-40B4-BE49-F238E27FC236}">
                    <a16:creationId xmlns:a16="http://schemas.microsoft.com/office/drawing/2014/main" id="{73A9CA3C-5B73-8FA0-35D6-88E96828588C}"/>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28" name="object 260">
                <a:extLst>
                  <a:ext uri="{FF2B5EF4-FFF2-40B4-BE49-F238E27FC236}">
                    <a16:creationId xmlns:a16="http://schemas.microsoft.com/office/drawing/2014/main" id="{60757E51-1FF7-CB03-6542-B5A0D91DAA34}"/>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MSE</a:t>
                </a:r>
                <a:endParaRPr dirty="0">
                  <a:latin typeface="Yu Gothic UI Semibold" panose="020B0700000000000000" pitchFamily="50" charset="-128"/>
                  <a:ea typeface="Yu Gothic UI Semibold" panose="020B0700000000000000" pitchFamily="50" charset="-128"/>
                  <a:cs typeface="Century Gothic"/>
                </a:endParaRPr>
              </a:p>
            </p:txBody>
          </p:sp>
          <p:sp>
            <p:nvSpPr>
              <p:cNvPr id="29" name="object 259">
                <a:extLst>
                  <a:ext uri="{FF2B5EF4-FFF2-40B4-BE49-F238E27FC236}">
                    <a16:creationId xmlns:a16="http://schemas.microsoft.com/office/drawing/2014/main" id="{9B68D10B-CA82-BCA7-8D0D-50FA4137C075}"/>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0" name="object 261">
                <a:extLst>
                  <a:ext uri="{FF2B5EF4-FFF2-40B4-BE49-F238E27FC236}">
                    <a16:creationId xmlns:a16="http://schemas.microsoft.com/office/drawing/2014/main" id="{C62E2762-8478-41AD-3341-ACA5B40DB37A}"/>
                  </a:ext>
                </a:extLst>
              </p:cNvPr>
              <p:cNvSpPr txBox="1"/>
              <p:nvPr/>
            </p:nvSpPr>
            <p:spPr>
              <a:xfrm>
                <a:off x="7264158" y="2073947"/>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790783</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31" name="object 254">
                <a:extLst>
                  <a:ext uri="{FF2B5EF4-FFF2-40B4-BE49-F238E27FC236}">
                    <a16:creationId xmlns:a16="http://schemas.microsoft.com/office/drawing/2014/main" id="{DF4D352C-EB2E-F2A2-1944-92EE5ACC271E}"/>
                  </a:ext>
                </a:extLst>
              </p:cNvPr>
              <p:cNvSpPr txBox="1"/>
              <p:nvPr/>
            </p:nvSpPr>
            <p:spPr>
              <a:xfrm>
                <a:off x="7286224" y="3905046"/>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12×8×19cm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紐付きクラフト袋入り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55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32" name="テキスト ボックス 31">
                <a:extLst>
                  <a:ext uri="{FF2B5EF4-FFF2-40B4-BE49-F238E27FC236}">
                    <a16:creationId xmlns:a16="http://schemas.microsoft.com/office/drawing/2014/main" id="{7E3BCD7A-01B6-DE7A-C99C-6B1FA68AFD6E}"/>
                  </a:ext>
                </a:extLst>
              </p:cNvPr>
              <p:cNvSpPr txBox="1"/>
              <p:nvPr/>
            </p:nvSpPr>
            <p:spPr>
              <a:xfrm>
                <a:off x="9623015" y="4853754"/>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7" name="object 254">
                <a:extLst>
                  <a:ext uri="{FF2B5EF4-FFF2-40B4-BE49-F238E27FC236}">
                    <a16:creationId xmlns:a16="http://schemas.microsoft.com/office/drawing/2014/main" id="{373A57EC-EB82-BA9F-E717-79D53D32386B}"/>
                  </a:ext>
                </a:extLst>
              </p:cNvPr>
              <p:cNvSpPr txBox="1"/>
              <p:nvPr/>
            </p:nvSpPr>
            <p:spPr>
              <a:xfrm>
                <a:off x="9606910" y="5061380"/>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38" name="テキスト ボックス 37">
                <a:extLst>
                  <a:ext uri="{FF2B5EF4-FFF2-40B4-BE49-F238E27FC236}">
                    <a16:creationId xmlns:a16="http://schemas.microsoft.com/office/drawing/2014/main" id="{4812FF49-C0B0-6ADA-0533-CB927CF69CA8}"/>
                  </a:ext>
                </a:extLst>
              </p:cNvPr>
              <p:cNvSpPr txBox="1"/>
              <p:nvPr/>
            </p:nvSpPr>
            <p:spPr>
              <a:xfrm>
                <a:off x="7320976" y="4855320"/>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0" name="object 254">
                <a:extLst>
                  <a:ext uri="{FF2B5EF4-FFF2-40B4-BE49-F238E27FC236}">
                    <a16:creationId xmlns:a16="http://schemas.microsoft.com/office/drawing/2014/main" id="{D9FF78AE-F553-A20B-0D28-C61547C352CF}"/>
                  </a:ext>
                </a:extLst>
              </p:cNvPr>
              <p:cNvSpPr txBox="1"/>
              <p:nvPr/>
            </p:nvSpPr>
            <p:spPr>
              <a:xfrm>
                <a:off x="7149698" y="5062946"/>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21" name="角丸四角形 621">
              <a:extLst>
                <a:ext uri="{FF2B5EF4-FFF2-40B4-BE49-F238E27FC236}">
                  <a16:creationId xmlns:a16="http://schemas.microsoft.com/office/drawing/2014/main" id="{7F84834D-EF2C-5C63-3CCE-99F976EDAF92}"/>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object 258">
              <a:extLst>
                <a:ext uri="{FF2B5EF4-FFF2-40B4-BE49-F238E27FC236}">
                  <a16:creationId xmlns:a16="http://schemas.microsoft.com/office/drawing/2014/main" id="{9C73EE78-7FE8-A167-BE78-4B7C90F20744}"/>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41" name="object 254">
            <a:extLst>
              <a:ext uri="{FF2B5EF4-FFF2-40B4-BE49-F238E27FC236}">
                <a16:creationId xmlns:a16="http://schemas.microsoft.com/office/drawing/2014/main" id="{966F3522-48DE-ADA5-B1BF-4727ED5B5671}"/>
              </a:ext>
            </a:extLst>
          </p:cNvPr>
          <p:cNvSpPr txBox="1"/>
          <p:nvPr/>
        </p:nvSpPr>
        <p:spPr>
          <a:xfrm>
            <a:off x="7334346" y="5475861"/>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42" name="図 41">
            <a:extLst>
              <a:ext uri="{FF2B5EF4-FFF2-40B4-BE49-F238E27FC236}">
                <a16:creationId xmlns:a16="http://schemas.microsoft.com/office/drawing/2014/main" id="{6710237D-0385-3CAB-BD51-D414B025214F}"/>
              </a:ext>
            </a:extLst>
          </p:cNvPr>
          <p:cNvPicPr>
            <a:picLocks noChangeAspect="1"/>
          </p:cNvPicPr>
          <p:nvPr/>
        </p:nvPicPr>
        <p:blipFill>
          <a:blip r:embed="rId2"/>
          <a:srcRect l="24580" t="13175" r="37213" b="10861"/>
          <a:stretch>
            <a:fillRect/>
          </a:stretch>
        </p:blipFill>
        <p:spPr>
          <a:xfrm>
            <a:off x="3887010" y="120968"/>
            <a:ext cx="2362826" cy="2642447"/>
          </a:xfrm>
          <a:prstGeom prst="rect">
            <a:avLst/>
          </a:prstGeom>
        </p:spPr>
      </p:pic>
      <p:pic>
        <p:nvPicPr>
          <p:cNvPr id="4" name="図 3">
            <a:extLst>
              <a:ext uri="{FF2B5EF4-FFF2-40B4-BE49-F238E27FC236}">
                <a16:creationId xmlns:a16="http://schemas.microsoft.com/office/drawing/2014/main" id="{99A512BC-E19B-3382-5E14-6A31560B8F08}"/>
              </a:ext>
            </a:extLst>
          </p:cNvPr>
          <p:cNvPicPr>
            <a:picLocks noChangeAspect="1"/>
          </p:cNvPicPr>
          <p:nvPr/>
        </p:nvPicPr>
        <p:blipFill>
          <a:blip r:embed="rId3" cstate="print">
            <a:extLst>
              <a:ext uri="{28A0092B-C50C-407E-A947-70E740481C1C}">
                <a14:useLocalDpi xmlns:a14="http://schemas.microsoft.com/office/drawing/2010/main" val="0"/>
              </a:ext>
            </a:extLst>
          </a:blip>
          <a:srcRect l="8970" t="2827" r="7923" b="5004"/>
          <a:stretch>
            <a:fillRect/>
          </a:stretch>
        </p:blipFill>
        <p:spPr>
          <a:xfrm>
            <a:off x="401926" y="1714708"/>
            <a:ext cx="2291528" cy="3768029"/>
          </a:xfrm>
          <a:prstGeom prst="rect">
            <a:avLst/>
          </a:prstGeom>
        </p:spPr>
      </p:pic>
      <p:pic>
        <p:nvPicPr>
          <p:cNvPr id="6" name="図 5">
            <a:extLst>
              <a:ext uri="{FF2B5EF4-FFF2-40B4-BE49-F238E27FC236}">
                <a16:creationId xmlns:a16="http://schemas.microsoft.com/office/drawing/2014/main" id="{7DF78586-C415-5118-2C0C-7F2FB336AB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0428" y="3463159"/>
            <a:ext cx="3523025" cy="2349094"/>
          </a:xfrm>
          <a:prstGeom prst="rect">
            <a:avLst/>
          </a:prstGeom>
          <a:ln>
            <a:noFill/>
          </a:ln>
          <a:effectLst>
            <a:softEdge rad="112500"/>
          </a:effectLst>
        </p:spPr>
      </p:pic>
      <p:pic>
        <p:nvPicPr>
          <p:cNvPr id="2" name="図 1">
            <a:extLst>
              <a:ext uri="{FF2B5EF4-FFF2-40B4-BE49-F238E27FC236}">
                <a16:creationId xmlns:a16="http://schemas.microsoft.com/office/drawing/2014/main" id="{C67525B7-AA24-DBA0-793E-7D0248DF74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699" y="169324"/>
            <a:ext cx="3041965" cy="1416716"/>
          </a:xfrm>
          <a:prstGeom prst="rect">
            <a:avLst/>
          </a:prstGeom>
        </p:spPr>
      </p:pic>
      <p:sp>
        <p:nvSpPr>
          <p:cNvPr id="3" name="object 258">
            <a:extLst>
              <a:ext uri="{FF2B5EF4-FFF2-40B4-BE49-F238E27FC236}">
                <a16:creationId xmlns:a16="http://schemas.microsoft.com/office/drawing/2014/main" id="{21101320-0502-8A12-73AE-EE832D44A427}"/>
              </a:ext>
            </a:extLst>
          </p:cNvPr>
          <p:cNvSpPr txBox="1"/>
          <p:nvPr/>
        </p:nvSpPr>
        <p:spPr>
          <a:xfrm>
            <a:off x="7662505" y="3061762"/>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88010</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191172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EAC35-7718-9E93-794C-542137EA6947}"/>
            </a:ext>
          </a:extLst>
        </p:cNvPr>
        <p:cNvGrpSpPr/>
        <p:nvPr/>
      </p:nvGrpSpPr>
      <p:grpSpPr>
        <a:xfrm>
          <a:off x="0" y="0"/>
          <a:ext cx="0" cy="0"/>
          <a:chOff x="0" y="0"/>
          <a:chExt cx="0" cy="0"/>
        </a:xfrm>
      </p:grpSpPr>
      <p:sp>
        <p:nvSpPr>
          <p:cNvPr id="52" name="正方形/長方形 51">
            <a:extLst>
              <a:ext uri="{FF2B5EF4-FFF2-40B4-BE49-F238E27FC236}">
                <a16:creationId xmlns:a16="http://schemas.microsoft.com/office/drawing/2014/main" id="{27F38B05-8F93-1C88-BFD1-8508EAE69386}"/>
              </a:ext>
            </a:extLst>
          </p:cNvPr>
          <p:cNvSpPr/>
          <p:nvPr/>
        </p:nvSpPr>
        <p:spPr>
          <a:xfrm>
            <a:off x="5843" y="6017752"/>
            <a:ext cx="6771805" cy="84024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object 254">
            <a:extLst>
              <a:ext uri="{FF2B5EF4-FFF2-40B4-BE49-F238E27FC236}">
                <a16:creationId xmlns:a16="http://schemas.microsoft.com/office/drawing/2014/main" id="{D2F4C4CA-E682-6355-32BC-1003CF21E06C}"/>
              </a:ext>
            </a:extLst>
          </p:cNvPr>
          <p:cNvSpPr txBox="1"/>
          <p:nvPr/>
        </p:nvSpPr>
        <p:spPr>
          <a:xfrm>
            <a:off x="106774" y="6133406"/>
            <a:ext cx="6634315" cy="659796"/>
          </a:xfrm>
          <a:prstGeom prst="rect">
            <a:avLst/>
          </a:prstGeom>
          <a:noFill/>
        </p:spPr>
        <p:txBody>
          <a:bodyPr vert="horz" wrap="square" lIns="0" tIns="13335" rIns="0" bIns="0" rtlCol="0">
            <a:spAutoFit/>
          </a:bodyPr>
          <a:lstStyle/>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化粧段ボール箱の蓋部についてはオリジナルデザインへ変更することも可能です。</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（オリジナルデザイン印刷範囲：</a:t>
            </a:r>
            <a:r>
              <a:rPr lang="en-US" altLang="ja-JP" sz="1400" spc="5" dirty="0">
                <a:latin typeface="游ゴシック Medium" panose="020B0500000000000000" pitchFamily="50" charset="-128"/>
                <a:ea typeface="游ゴシック Medium" panose="020B0500000000000000" pitchFamily="50" charset="-128"/>
                <a:cs typeface="PMingLiU"/>
              </a:rPr>
              <a:t>W17×H17cm</a:t>
            </a:r>
            <a:r>
              <a:rPr lang="ja-JP" altLang="en-US" sz="1400" spc="5" dirty="0">
                <a:latin typeface="游ゴシック Medium" panose="020B0500000000000000" pitchFamily="50" charset="-128"/>
                <a:ea typeface="游ゴシック Medium" panose="020B0500000000000000" pitchFamily="50" charset="-128"/>
                <a:cs typeface="PMingLiU"/>
              </a:rPr>
              <a:t>）</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詳細は営業窓口までお問い合わせください。</a:t>
            </a:r>
            <a:endParaRPr lang="en-US" altLang="ja-JP" sz="1400" spc="5" dirty="0">
              <a:latin typeface="游ゴシック Medium" panose="020B0500000000000000" pitchFamily="50" charset="-128"/>
              <a:ea typeface="游ゴシック Medium" panose="020B0500000000000000" pitchFamily="50" charset="-128"/>
              <a:cs typeface="PMingLiU"/>
            </a:endParaRPr>
          </a:p>
        </p:txBody>
      </p:sp>
      <p:sp>
        <p:nvSpPr>
          <p:cNvPr id="15" name="直角三角形 14">
            <a:extLst>
              <a:ext uri="{FF2B5EF4-FFF2-40B4-BE49-F238E27FC236}">
                <a16:creationId xmlns:a16="http://schemas.microsoft.com/office/drawing/2014/main" id="{9E6D9490-F152-FB65-A9AE-946076B637D7}"/>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D8D37327-1D15-2FD2-25CE-37A5007137A3}"/>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C910E039-77B0-65A9-EF7B-E591C71FAA07}"/>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1CB70A22-94F8-F8A2-8BD0-72615AA31364}"/>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95EE27A5-9B0C-F892-3C12-871756E4C697}"/>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4A7680B5-E26F-DBBD-645C-539CE8D07369}"/>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629324BA-18F6-3E8B-24B6-2735F53C6699}"/>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正方形/長方形 44">
            <a:extLst>
              <a:ext uri="{FF2B5EF4-FFF2-40B4-BE49-F238E27FC236}">
                <a16:creationId xmlns:a16="http://schemas.microsoft.com/office/drawing/2014/main" id="{87973A4A-9049-3548-86C7-3ABBFAE28474}"/>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C3C0FFAA-9FED-D806-C723-37A279894297}"/>
              </a:ext>
            </a:extLst>
          </p:cNvPr>
          <p:cNvSpPr txBox="1"/>
          <p:nvPr/>
        </p:nvSpPr>
        <p:spPr>
          <a:xfrm>
            <a:off x="4106589" y="406118"/>
            <a:ext cx="646331" cy="369332"/>
          </a:xfrm>
          <a:prstGeom prst="rect">
            <a:avLst/>
          </a:prstGeom>
          <a:noFill/>
          <a:ln>
            <a:noFill/>
          </a:ln>
        </p:spPr>
        <p:txBody>
          <a:bodyPr wrap="none" rtlCol="0">
            <a:spAutoFit/>
          </a:bodyPr>
          <a:lstStyle/>
          <a:p>
            <a:r>
              <a:rPr kumimoji="1" lang="ja-JP" altLang="en-US" b="1" dirty="0">
                <a:solidFill>
                  <a:schemeClr val="bg1"/>
                </a:solidFill>
              </a:rPr>
              <a:t>新潟</a:t>
            </a:r>
          </a:p>
        </p:txBody>
      </p:sp>
      <p:sp>
        <p:nvSpPr>
          <p:cNvPr id="50" name="正方形/長方形 49">
            <a:extLst>
              <a:ext uri="{FF2B5EF4-FFF2-40B4-BE49-F238E27FC236}">
                <a16:creationId xmlns:a16="http://schemas.microsoft.com/office/drawing/2014/main" id="{B59B1B5C-27C9-A9FA-2813-F7C2B921F9FB}"/>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63" name="グループ化 62">
            <a:extLst>
              <a:ext uri="{FF2B5EF4-FFF2-40B4-BE49-F238E27FC236}">
                <a16:creationId xmlns:a16="http://schemas.microsoft.com/office/drawing/2014/main" id="{D7473132-3C94-C498-4477-0B9CF35D95BC}"/>
              </a:ext>
            </a:extLst>
          </p:cNvPr>
          <p:cNvGrpSpPr/>
          <p:nvPr/>
        </p:nvGrpSpPr>
        <p:grpSpPr>
          <a:xfrm>
            <a:off x="121374" y="1826383"/>
            <a:ext cx="4327988" cy="4049964"/>
            <a:chOff x="-33709" y="1759819"/>
            <a:chExt cx="4752506" cy="4447211"/>
          </a:xfrm>
        </p:grpSpPr>
        <p:pic>
          <p:nvPicPr>
            <p:cNvPr id="2" name="図 1">
              <a:extLst>
                <a:ext uri="{FF2B5EF4-FFF2-40B4-BE49-F238E27FC236}">
                  <a16:creationId xmlns:a16="http://schemas.microsoft.com/office/drawing/2014/main" id="{643F37B4-450B-6265-EF1E-1A2F26E473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709" y="1759819"/>
              <a:ext cx="2837458" cy="2837458"/>
            </a:xfrm>
            <a:prstGeom prst="rect">
              <a:avLst/>
            </a:prstGeom>
          </p:spPr>
        </p:pic>
        <p:pic>
          <p:nvPicPr>
            <p:cNvPr id="5" name="図 4">
              <a:extLst>
                <a:ext uri="{FF2B5EF4-FFF2-40B4-BE49-F238E27FC236}">
                  <a16:creationId xmlns:a16="http://schemas.microsoft.com/office/drawing/2014/main" id="{33D910BC-9AA9-7BDF-9907-18AC4365E9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5064" y="3392776"/>
              <a:ext cx="2743733" cy="2814254"/>
            </a:xfrm>
            <a:prstGeom prst="rect">
              <a:avLst/>
            </a:prstGeom>
          </p:spPr>
        </p:pic>
      </p:grpSp>
      <p:grpSp>
        <p:nvGrpSpPr>
          <p:cNvPr id="16" name="グループ化 15">
            <a:extLst>
              <a:ext uri="{FF2B5EF4-FFF2-40B4-BE49-F238E27FC236}">
                <a16:creationId xmlns:a16="http://schemas.microsoft.com/office/drawing/2014/main" id="{26AAB372-D4F7-492A-33E1-89D9C4824F98}"/>
              </a:ext>
            </a:extLst>
          </p:cNvPr>
          <p:cNvGrpSpPr/>
          <p:nvPr/>
        </p:nvGrpSpPr>
        <p:grpSpPr>
          <a:xfrm>
            <a:off x="7033975" y="1423973"/>
            <a:ext cx="4906796" cy="3812890"/>
            <a:chOff x="7094439" y="1657798"/>
            <a:chExt cx="4906796" cy="3812890"/>
          </a:xfrm>
        </p:grpSpPr>
        <p:grpSp>
          <p:nvGrpSpPr>
            <p:cNvPr id="21" name="グループ化 20">
              <a:extLst>
                <a:ext uri="{FF2B5EF4-FFF2-40B4-BE49-F238E27FC236}">
                  <a16:creationId xmlns:a16="http://schemas.microsoft.com/office/drawing/2014/main" id="{501E9861-7A3C-6EEC-C520-4FC4C83E04C1}"/>
                </a:ext>
              </a:extLst>
            </p:cNvPr>
            <p:cNvGrpSpPr/>
            <p:nvPr/>
          </p:nvGrpSpPr>
          <p:grpSpPr>
            <a:xfrm>
              <a:off x="7094439" y="1657798"/>
              <a:ext cx="4906796" cy="3812890"/>
              <a:chOff x="7149698" y="1412982"/>
              <a:chExt cx="4906796" cy="3812890"/>
            </a:xfrm>
          </p:grpSpPr>
          <p:sp>
            <p:nvSpPr>
              <p:cNvPr id="24" name="object 258">
                <a:extLst>
                  <a:ext uri="{FF2B5EF4-FFF2-40B4-BE49-F238E27FC236}">
                    <a16:creationId xmlns:a16="http://schemas.microsoft.com/office/drawing/2014/main" id="{B390D237-1F7C-DDE0-EF0B-7ACDD65D49CC}"/>
                  </a:ext>
                </a:extLst>
              </p:cNvPr>
              <p:cNvSpPr txBox="1"/>
              <p:nvPr/>
            </p:nvSpPr>
            <p:spPr>
              <a:xfrm>
                <a:off x="7348319" y="1412982"/>
                <a:ext cx="4708175"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お米場「田心」銘柄米食べ比べ</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en-US" altLang="ja-JP" sz="2400" b="1" dirty="0">
                    <a:latin typeface="游ゴシック" panose="020B0400000000000000" pitchFamily="50" charset="-128"/>
                    <a:cs typeface="Microsoft JhengHei"/>
                  </a:rPr>
                  <a:t>4</a:t>
                </a:r>
                <a:r>
                  <a:rPr lang="ja-JP" altLang="en-US" sz="2400" b="1" dirty="0">
                    <a:latin typeface="游ゴシック" panose="020B0400000000000000" pitchFamily="50" charset="-128"/>
                    <a:cs typeface="Microsoft JhengHei"/>
                  </a:rPr>
                  <a:t>種ギフト</a:t>
                </a:r>
              </a:p>
            </p:txBody>
          </p:sp>
          <p:sp>
            <p:nvSpPr>
              <p:cNvPr id="25" name="object 253">
                <a:extLst>
                  <a:ext uri="{FF2B5EF4-FFF2-40B4-BE49-F238E27FC236}">
                    <a16:creationId xmlns:a16="http://schemas.microsoft.com/office/drawing/2014/main" id="{8F7972EA-3F57-5AF2-E6CD-A6D1E81E1288}"/>
                  </a:ext>
                </a:extLst>
              </p:cNvPr>
              <p:cNvSpPr txBox="1"/>
              <p:nvPr/>
            </p:nvSpPr>
            <p:spPr>
              <a:xfrm>
                <a:off x="7264158" y="3510948"/>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12</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(12×1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26" name="object 259">
                <a:extLst>
                  <a:ext uri="{FF2B5EF4-FFF2-40B4-BE49-F238E27FC236}">
                    <a16:creationId xmlns:a16="http://schemas.microsoft.com/office/drawing/2014/main" id="{F9AEF6E6-5964-7314-B4B2-56F35B7073FD}"/>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27" name="object 260">
                <a:extLst>
                  <a:ext uri="{FF2B5EF4-FFF2-40B4-BE49-F238E27FC236}">
                    <a16:creationId xmlns:a16="http://schemas.microsoft.com/office/drawing/2014/main" id="{9E234AE2-6668-846A-724F-44E7D044005B}"/>
                  </a:ext>
                </a:extLst>
              </p:cNvPr>
              <p:cNvSpPr txBox="1"/>
              <p:nvPr/>
            </p:nvSpPr>
            <p:spPr>
              <a:xfrm>
                <a:off x="8972393" y="2431537"/>
                <a:ext cx="2591423"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3,000</a:t>
                </a:r>
              </a:p>
            </p:txBody>
          </p:sp>
          <p:sp>
            <p:nvSpPr>
              <p:cNvPr id="28" name="テキスト ボックス 27">
                <a:extLst>
                  <a:ext uri="{FF2B5EF4-FFF2-40B4-BE49-F238E27FC236}">
                    <a16:creationId xmlns:a16="http://schemas.microsoft.com/office/drawing/2014/main" id="{DD1BBB8E-E0FA-8F04-88DB-BAD628050F23}"/>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29" name="object 260">
                <a:extLst>
                  <a:ext uri="{FF2B5EF4-FFF2-40B4-BE49-F238E27FC236}">
                    <a16:creationId xmlns:a16="http://schemas.microsoft.com/office/drawing/2014/main" id="{6D51E8FC-6E2E-E9BB-8E98-A12E0A5202C5}"/>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MSE</a:t>
                </a:r>
                <a:endParaRPr dirty="0">
                  <a:latin typeface="Yu Gothic UI Semibold" panose="020B0700000000000000" pitchFamily="50" charset="-128"/>
                  <a:ea typeface="Yu Gothic UI Semibold" panose="020B0700000000000000" pitchFamily="50" charset="-128"/>
                  <a:cs typeface="Century Gothic"/>
                </a:endParaRPr>
              </a:p>
            </p:txBody>
          </p:sp>
          <p:sp>
            <p:nvSpPr>
              <p:cNvPr id="30" name="object 259">
                <a:extLst>
                  <a:ext uri="{FF2B5EF4-FFF2-40B4-BE49-F238E27FC236}">
                    <a16:creationId xmlns:a16="http://schemas.microsoft.com/office/drawing/2014/main" id="{E491EFC1-123B-723E-DF52-F968F0DCD32F}"/>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1" name="object 261">
                <a:extLst>
                  <a:ext uri="{FF2B5EF4-FFF2-40B4-BE49-F238E27FC236}">
                    <a16:creationId xmlns:a16="http://schemas.microsoft.com/office/drawing/2014/main" id="{B884EA11-496C-98B0-7B14-C8E41B083707}"/>
                  </a:ext>
                </a:extLst>
              </p:cNvPr>
              <p:cNvSpPr txBox="1"/>
              <p:nvPr/>
            </p:nvSpPr>
            <p:spPr>
              <a:xfrm>
                <a:off x="7264158" y="2073947"/>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2478294</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32" name="object 254">
                <a:extLst>
                  <a:ext uri="{FF2B5EF4-FFF2-40B4-BE49-F238E27FC236}">
                    <a16:creationId xmlns:a16="http://schemas.microsoft.com/office/drawing/2014/main" id="{A332E626-0547-4F89-7521-8B9388CADF6F}"/>
                  </a:ext>
                </a:extLst>
              </p:cNvPr>
              <p:cNvSpPr txBox="1"/>
              <p:nvPr/>
            </p:nvSpPr>
            <p:spPr>
              <a:xfrm>
                <a:off x="7286224" y="3905046"/>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17.5×18.5×6.8cm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化粧段ボール箱入り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37" name="テキスト ボックス 36">
                <a:extLst>
                  <a:ext uri="{FF2B5EF4-FFF2-40B4-BE49-F238E27FC236}">
                    <a16:creationId xmlns:a16="http://schemas.microsoft.com/office/drawing/2014/main" id="{01B4B23B-6BDF-72F8-BCD2-FAE07EFF284D}"/>
                  </a:ext>
                </a:extLst>
              </p:cNvPr>
              <p:cNvSpPr txBox="1"/>
              <p:nvPr/>
            </p:nvSpPr>
            <p:spPr>
              <a:xfrm>
                <a:off x="9623015" y="4853754"/>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8" name="object 254">
                <a:extLst>
                  <a:ext uri="{FF2B5EF4-FFF2-40B4-BE49-F238E27FC236}">
                    <a16:creationId xmlns:a16="http://schemas.microsoft.com/office/drawing/2014/main" id="{4D0E2980-2A60-6A7E-743A-7E73D85B76E3}"/>
                  </a:ext>
                </a:extLst>
              </p:cNvPr>
              <p:cNvSpPr txBox="1"/>
              <p:nvPr/>
            </p:nvSpPr>
            <p:spPr>
              <a:xfrm>
                <a:off x="9606910" y="5061380"/>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40" name="テキスト ボックス 39">
                <a:extLst>
                  <a:ext uri="{FF2B5EF4-FFF2-40B4-BE49-F238E27FC236}">
                    <a16:creationId xmlns:a16="http://schemas.microsoft.com/office/drawing/2014/main" id="{2712B7A1-8DCC-1AD6-E347-E66E1EF6046C}"/>
                  </a:ext>
                </a:extLst>
              </p:cNvPr>
              <p:cNvSpPr txBox="1"/>
              <p:nvPr/>
            </p:nvSpPr>
            <p:spPr>
              <a:xfrm>
                <a:off x="7320976" y="4855320"/>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1" name="object 254">
                <a:extLst>
                  <a:ext uri="{FF2B5EF4-FFF2-40B4-BE49-F238E27FC236}">
                    <a16:creationId xmlns:a16="http://schemas.microsoft.com/office/drawing/2014/main" id="{A77F953F-9A23-8B92-9A34-FC6F5735035D}"/>
                  </a:ext>
                </a:extLst>
              </p:cNvPr>
              <p:cNvSpPr txBox="1"/>
              <p:nvPr/>
            </p:nvSpPr>
            <p:spPr>
              <a:xfrm>
                <a:off x="7149698" y="5062946"/>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22" name="角丸四角形 621">
              <a:extLst>
                <a:ext uri="{FF2B5EF4-FFF2-40B4-BE49-F238E27FC236}">
                  <a16:creationId xmlns:a16="http://schemas.microsoft.com/office/drawing/2014/main" id="{11E857FB-4F80-2524-E430-C47851A29B26}"/>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object 258">
              <a:extLst>
                <a:ext uri="{FF2B5EF4-FFF2-40B4-BE49-F238E27FC236}">
                  <a16:creationId xmlns:a16="http://schemas.microsoft.com/office/drawing/2014/main" id="{2FBFECBB-5177-7A40-710A-E5F1B0B0B713}"/>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42" name="object 254">
            <a:extLst>
              <a:ext uri="{FF2B5EF4-FFF2-40B4-BE49-F238E27FC236}">
                <a16:creationId xmlns:a16="http://schemas.microsoft.com/office/drawing/2014/main" id="{A3D29CD5-15F2-47E0-CE26-E922E64B99FE}"/>
              </a:ext>
            </a:extLst>
          </p:cNvPr>
          <p:cNvSpPr txBox="1"/>
          <p:nvPr/>
        </p:nvSpPr>
        <p:spPr>
          <a:xfrm>
            <a:off x="7334346" y="5475861"/>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44" name="図 43">
            <a:extLst>
              <a:ext uri="{FF2B5EF4-FFF2-40B4-BE49-F238E27FC236}">
                <a16:creationId xmlns:a16="http://schemas.microsoft.com/office/drawing/2014/main" id="{80D967AA-830D-3B4C-54FE-82CC66175AEE}"/>
              </a:ext>
            </a:extLst>
          </p:cNvPr>
          <p:cNvPicPr>
            <a:picLocks noChangeAspect="1"/>
          </p:cNvPicPr>
          <p:nvPr/>
        </p:nvPicPr>
        <p:blipFill>
          <a:blip r:embed="rId4"/>
          <a:srcRect l="24580" t="13175" r="37213" b="10861"/>
          <a:stretch>
            <a:fillRect/>
          </a:stretch>
        </p:blipFill>
        <p:spPr>
          <a:xfrm>
            <a:off x="3887010" y="120968"/>
            <a:ext cx="2362826" cy="2642447"/>
          </a:xfrm>
          <a:prstGeom prst="rect">
            <a:avLst/>
          </a:prstGeom>
        </p:spPr>
      </p:pic>
      <p:sp>
        <p:nvSpPr>
          <p:cNvPr id="53" name="吹き出し: 角を丸めた四角形 52">
            <a:extLst>
              <a:ext uri="{FF2B5EF4-FFF2-40B4-BE49-F238E27FC236}">
                <a16:creationId xmlns:a16="http://schemas.microsoft.com/office/drawing/2014/main" id="{F29BB22E-4D68-2DCA-4488-258E487E8DA8}"/>
              </a:ext>
            </a:extLst>
          </p:cNvPr>
          <p:cNvSpPr/>
          <p:nvPr/>
        </p:nvSpPr>
        <p:spPr>
          <a:xfrm>
            <a:off x="83695" y="5606753"/>
            <a:ext cx="1096394" cy="414221"/>
          </a:xfrm>
          <a:prstGeom prst="wedgeRoundRectCallout">
            <a:avLst>
              <a:gd name="adj1" fmla="val -36523"/>
              <a:gd name="adj2" fmla="val 82171"/>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altLang="ja-JP" sz="1600" b="1" dirty="0"/>
              <a:t>POINT</a:t>
            </a:r>
            <a:r>
              <a:rPr lang="ja-JP" altLang="en-US" sz="1600" b="1" dirty="0"/>
              <a:t>！</a:t>
            </a:r>
            <a:endParaRPr kumimoji="1" lang="ja-JP" altLang="en-US" sz="1600" b="1" dirty="0"/>
          </a:p>
        </p:txBody>
      </p:sp>
      <p:pic>
        <p:nvPicPr>
          <p:cNvPr id="6" name="図 5">
            <a:extLst>
              <a:ext uri="{FF2B5EF4-FFF2-40B4-BE49-F238E27FC236}">
                <a16:creationId xmlns:a16="http://schemas.microsoft.com/office/drawing/2014/main" id="{ABB06E98-FE10-DD60-20F6-B548D60DC541}"/>
              </a:ext>
            </a:extLst>
          </p:cNvPr>
          <p:cNvPicPr>
            <a:picLocks noChangeAspect="1"/>
          </p:cNvPicPr>
          <p:nvPr/>
        </p:nvPicPr>
        <p:blipFill>
          <a:blip r:embed="rId5" cstate="print">
            <a:extLst>
              <a:ext uri="{28A0092B-C50C-407E-A947-70E740481C1C}">
                <a14:useLocalDpi xmlns:a14="http://schemas.microsoft.com/office/drawing/2010/main" val="0"/>
              </a:ext>
            </a:extLst>
          </a:blip>
          <a:srcRect l="4706"/>
          <a:stretch>
            <a:fillRect/>
          </a:stretch>
        </p:blipFill>
        <p:spPr>
          <a:xfrm>
            <a:off x="4508734" y="4558972"/>
            <a:ext cx="2207956" cy="1306929"/>
          </a:xfrm>
          <a:prstGeom prst="rect">
            <a:avLst/>
          </a:prstGeom>
          <a:ln>
            <a:noFill/>
          </a:ln>
          <a:effectLst>
            <a:softEdge rad="112500"/>
          </a:effectLst>
        </p:spPr>
      </p:pic>
      <p:sp>
        <p:nvSpPr>
          <p:cNvPr id="3" name="テキスト ボックス 2">
            <a:extLst>
              <a:ext uri="{FF2B5EF4-FFF2-40B4-BE49-F238E27FC236}">
                <a16:creationId xmlns:a16="http://schemas.microsoft.com/office/drawing/2014/main" id="{B9ED5CED-0C63-80C9-2082-777A06D68B13}"/>
              </a:ext>
            </a:extLst>
          </p:cNvPr>
          <p:cNvSpPr txBox="1"/>
          <p:nvPr/>
        </p:nvSpPr>
        <p:spPr>
          <a:xfrm>
            <a:off x="11748887" y="2605692"/>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pic>
        <p:nvPicPr>
          <p:cNvPr id="4" name="図 3">
            <a:extLst>
              <a:ext uri="{FF2B5EF4-FFF2-40B4-BE49-F238E27FC236}">
                <a16:creationId xmlns:a16="http://schemas.microsoft.com/office/drawing/2014/main" id="{2D6A9C34-9CBF-79DF-7F41-E82DB60E92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6699" y="149660"/>
            <a:ext cx="3041965" cy="1416716"/>
          </a:xfrm>
          <a:prstGeom prst="rect">
            <a:avLst/>
          </a:prstGeom>
        </p:spPr>
      </p:pic>
      <p:sp>
        <p:nvSpPr>
          <p:cNvPr id="7" name="テキスト ボックス 6">
            <a:extLst>
              <a:ext uri="{FF2B5EF4-FFF2-40B4-BE49-F238E27FC236}">
                <a16:creationId xmlns:a16="http://schemas.microsoft.com/office/drawing/2014/main" id="{288D106C-0523-B2E4-8289-024F79E3D681}"/>
              </a:ext>
            </a:extLst>
          </p:cNvPr>
          <p:cNvSpPr txBox="1"/>
          <p:nvPr/>
        </p:nvSpPr>
        <p:spPr>
          <a:xfrm>
            <a:off x="8411131" y="975554"/>
            <a:ext cx="1032095" cy="261610"/>
          </a:xfrm>
          <a:prstGeom prst="rect">
            <a:avLst/>
          </a:prstGeom>
          <a:noFill/>
        </p:spPr>
        <p:txBody>
          <a:bodyPr wrap="square" rtlCol="0">
            <a:spAutoFit/>
          </a:bodyPr>
          <a:lstStyle/>
          <a:p>
            <a:r>
              <a:rPr kumimoji="1" lang="ja-JP" altLang="en-US" sz="1100" dirty="0">
                <a:latin typeface="BIZ UDPゴシック" panose="020B0400000000000000" pitchFamily="50" charset="-128"/>
                <a:ea typeface="BIZ UDPゴシック" panose="020B0400000000000000" pitchFamily="50" charset="-128"/>
              </a:rPr>
              <a:t>たごころ</a:t>
            </a:r>
          </a:p>
        </p:txBody>
      </p:sp>
      <p:sp>
        <p:nvSpPr>
          <p:cNvPr id="8" name="object 258">
            <a:extLst>
              <a:ext uri="{FF2B5EF4-FFF2-40B4-BE49-F238E27FC236}">
                <a16:creationId xmlns:a16="http://schemas.microsoft.com/office/drawing/2014/main" id="{E338BA97-5FA4-AC3F-F504-9C7DB580CEF0}"/>
              </a:ext>
            </a:extLst>
          </p:cNvPr>
          <p:cNvSpPr txBox="1"/>
          <p:nvPr/>
        </p:nvSpPr>
        <p:spPr>
          <a:xfrm>
            <a:off x="7695096" y="3081288"/>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00000</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2204337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60B7B-C54B-3369-02FA-FC5D0C8C34EA}"/>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8B85C0D5-83F6-6F63-AF75-4ADC5E1C5455}"/>
              </a:ext>
            </a:extLst>
          </p:cNvPr>
          <p:cNvSpPr/>
          <p:nvPr/>
        </p:nvSpPr>
        <p:spPr>
          <a:xfrm>
            <a:off x="5843" y="6017752"/>
            <a:ext cx="6771805" cy="84024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object 254">
            <a:extLst>
              <a:ext uri="{FF2B5EF4-FFF2-40B4-BE49-F238E27FC236}">
                <a16:creationId xmlns:a16="http://schemas.microsoft.com/office/drawing/2014/main" id="{DB7327C0-8A17-C09D-332A-E32E1B0E337B}"/>
              </a:ext>
            </a:extLst>
          </p:cNvPr>
          <p:cNvSpPr txBox="1"/>
          <p:nvPr/>
        </p:nvSpPr>
        <p:spPr>
          <a:xfrm>
            <a:off x="384200" y="6133406"/>
            <a:ext cx="6179935" cy="659796"/>
          </a:xfrm>
          <a:prstGeom prst="rect">
            <a:avLst/>
          </a:prstGeom>
          <a:noFill/>
        </p:spPr>
        <p:txBody>
          <a:bodyPr vert="horz" wrap="square" lIns="0" tIns="13335" rIns="0" bIns="0" rtlCol="0">
            <a:spAutoFit/>
          </a:bodyPr>
          <a:lstStyle/>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い草俵のラベルについてはオリジナルデザインへ変更することも可能です。</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（オリジナルデザイン印刷範囲：</a:t>
            </a:r>
            <a:r>
              <a:rPr lang="en-US" altLang="ja-JP" sz="1400" spc="5" dirty="0">
                <a:latin typeface="游ゴシック Medium" panose="020B0500000000000000" pitchFamily="50" charset="-128"/>
                <a:ea typeface="游ゴシック Medium" panose="020B0500000000000000" pitchFamily="50" charset="-128"/>
                <a:cs typeface="PMingLiU"/>
              </a:rPr>
              <a:t>W17.5×H13.2cm</a:t>
            </a:r>
            <a:r>
              <a:rPr lang="ja-JP" altLang="en-US" sz="1400" spc="5" dirty="0">
                <a:latin typeface="游ゴシック Medium" panose="020B0500000000000000" pitchFamily="50" charset="-128"/>
                <a:ea typeface="游ゴシック Medium" panose="020B0500000000000000" pitchFamily="50" charset="-128"/>
                <a:cs typeface="PMingLiU"/>
              </a:rPr>
              <a:t>）</a:t>
            </a:r>
            <a:endParaRPr lang="en-US" altLang="ja-JP" sz="1400" spc="5" dirty="0">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z="1400" spc="5" dirty="0">
                <a:latin typeface="游ゴシック Medium" panose="020B0500000000000000" pitchFamily="50" charset="-128"/>
                <a:ea typeface="游ゴシック Medium" panose="020B0500000000000000" pitchFamily="50" charset="-128"/>
                <a:cs typeface="PMingLiU"/>
              </a:rPr>
              <a:t>詳細は営業窓口までお問い合わせください。</a:t>
            </a:r>
            <a:endParaRPr lang="en-US" altLang="ja-JP" sz="1400" spc="5" dirty="0">
              <a:latin typeface="游ゴシック Medium" panose="020B0500000000000000" pitchFamily="50" charset="-128"/>
              <a:ea typeface="游ゴシック Medium" panose="020B0500000000000000" pitchFamily="50" charset="-128"/>
              <a:cs typeface="PMingLiU"/>
            </a:endParaRPr>
          </a:p>
        </p:txBody>
      </p:sp>
      <p:sp>
        <p:nvSpPr>
          <p:cNvPr id="10" name="吹き出し: 角を丸めた四角形 9">
            <a:extLst>
              <a:ext uri="{FF2B5EF4-FFF2-40B4-BE49-F238E27FC236}">
                <a16:creationId xmlns:a16="http://schemas.microsoft.com/office/drawing/2014/main" id="{C4894F25-8522-CDD6-53C1-E8C970181BA6}"/>
              </a:ext>
            </a:extLst>
          </p:cNvPr>
          <p:cNvSpPr/>
          <p:nvPr/>
        </p:nvSpPr>
        <p:spPr>
          <a:xfrm>
            <a:off x="83695" y="5606753"/>
            <a:ext cx="1096394" cy="414221"/>
          </a:xfrm>
          <a:prstGeom prst="wedgeRoundRectCallout">
            <a:avLst>
              <a:gd name="adj1" fmla="val -36523"/>
              <a:gd name="adj2" fmla="val 82171"/>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altLang="ja-JP" sz="1600" b="1" dirty="0"/>
              <a:t>POINT</a:t>
            </a:r>
            <a:r>
              <a:rPr lang="ja-JP" altLang="en-US" sz="1600" b="1" dirty="0"/>
              <a:t>！</a:t>
            </a:r>
            <a:endParaRPr kumimoji="1" lang="ja-JP" altLang="en-US" sz="1600" b="1" dirty="0"/>
          </a:p>
        </p:txBody>
      </p:sp>
      <p:sp>
        <p:nvSpPr>
          <p:cNvPr id="15" name="直角三角形 14">
            <a:extLst>
              <a:ext uri="{FF2B5EF4-FFF2-40B4-BE49-F238E27FC236}">
                <a16:creationId xmlns:a16="http://schemas.microsoft.com/office/drawing/2014/main" id="{09D2A54C-43B1-F957-84F7-4EC41AB89E05}"/>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DA062D07-4812-4823-5E81-93CC8922D0CC}"/>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1A33418E-191B-0509-DD42-638EBE71BA1C}"/>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C6B137CF-64C2-8FBF-0E66-BF8E88422E97}"/>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BF72843F-2CB4-687C-D638-636ECE12C636}"/>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4EDFB317-6907-8B43-E53E-24DB01B23064}"/>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62B2158A-5FFB-487E-054A-8DBB92689BE1}"/>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正方形/長方形 44">
            <a:extLst>
              <a:ext uri="{FF2B5EF4-FFF2-40B4-BE49-F238E27FC236}">
                <a16:creationId xmlns:a16="http://schemas.microsoft.com/office/drawing/2014/main" id="{89526D49-561A-40F5-81A7-1BCBA149A5FA}"/>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2FD3AB1D-0842-D1C5-B093-53CBEE4F2DB8}"/>
              </a:ext>
            </a:extLst>
          </p:cNvPr>
          <p:cNvSpPr txBox="1"/>
          <p:nvPr/>
        </p:nvSpPr>
        <p:spPr>
          <a:xfrm>
            <a:off x="4106589" y="406118"/>
            <a:ext cx="646331" cy="369332"/>
          </a:xfrm>
          <a:prstGeom prst="rect">
            <a:avLst/>
          </a:prstGeom>
          <a:noFill/>
          <a:ln>
            <a:noFill/>
          </a:ln>
        </p:spPr>
        <p:txBody>
          <a:bodyPr wrap="none" rtlCol="0">
            <a:spAutoFit/>
          </a:bodyPr>
          <a:lstStyle/>
          <a:p>
            <a:r>
              <a:rPr kumimoji="1" lang="ja-JP" altLang="en-US" b="1" dirty="0">
                <a:solidFill>
                  <a:schemeClr val="bg1"/>
                </a:solidFill>
              </a:rPr>
              <a:t>新潟</a:t>
            </a:r>
          </a:p>
        </p:txBody>
      </p:sp>
      <p:sp>
        <p:nvSpPr>
          <p:cNvPr id="50" name="正方形/長方形 49">
            <a:extLst>
              <a:ext uri="{FF2B5EF4-FFF2-40B4-BE49-F238E27FC236}">
                <a16:creationId xmlns:a16="http://schemas.microsoft.com/office/drawing/2014/main" id="{5A0CBA26-EF8E-B5AD-166A-510EDEC49FCF}"/>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16" name="グループ化 15">
            <a:extLst>
              <a:ext uri="{FF2B5EF4-FFF2-40B4-BE49-F238E27FC236}">
                <a16:creationId xmlns:a16="http://schemas.microsoft.com/office/drawing/2014/main" id="{361C997E-C2E7-9EAB-9D7F-D9CA1F3949C7}"/>
              </a:ext>
            </a:extLst>
          </p:cNvPr>
          <p:cNvGrpSpPr/>
          <p:nvPr/>
        </p:nvGrpSpPr>
        <p:grpSpPr>
          <a:xfrm>
            <a:off x="7033975" y="1704389"/>
            <a:ext cx="5251577" cy="3532474"/>
            <a:chOff x="7094439" y="1938214"/>
            <a:chExt cx="5251577" cy="3532474"/>
          </a:xfrm>
        </p:grpSpPr>
        <p:grpSp>
          <p:nvGrpSpPr>
            <p:cNvPr id="21" name="グループ化 20">
              <a:extLst>
                <a:ext uri="{FF2B5EF4-FFF2-40B4-BE49-F238E27FC236}">
                  <a16:creationId xmlns:a16="http://schemas.microsoft.com/office/drawing/2014/main" id="{FEDFEDA0-81B0-FDA3-6C9F-B3BA92ACA87B}"/>
                </a:ext>
              </a:extLst>
            </p:cNvPr>
            <p:cNvGrpSpPr/>
            <p:nvPr/>
          </p:nvGrpSpPr>
          <p:grpSpPr>
            <a:xfrm>
              <a:off x="7094439" y="1938214"/>
              <a:ext cx="5251577" cy="3532474"/>
              <a:chOff x="7149698" y="1693398"/>
              <a:chExt cx="5251577" cy="3532474"/>
            </a:xfrm>
          </p:grpSpPr>
          <p:sp>
            <p:nvSpPr>
              <p:cNvPr id="24" name="object 258">
                <a:extLst>
                  <a:ext uri="{FF2B5EF4-FFF2-40B4-BE49-F238E27FC236}">
                    <a16:creationId xmlns:a16="http://schemas.microsoft.com/office/drawing/2014/main" id="{4A354286-0440-0814-3D59-B00108145B08}"/>
                  </a:ext>
                </a:extLst>
              </p:cNvPr>
              <p:cNvSpPr txBox="1"/>
              <p:nvPr/>
            </p:nvSpPr>
            <p:spPr>
              <a:xfrm>
                <a:off x="7348319" y="1693398"/>
                <a:ext cx="5052956" cy="185115"/>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い草俵入　新潟県産こしひかり</a:t>
                </a:r>
                <a:r>
                  <a:rPr lang="en-US" altLang="ja-JP" sz="2400" b="1" dirty="0">
                    <a:latin typeface="游ゴシック" panose="020B0400000000000000" pitchFamily="50" charset="-128"/>
                    <a:cs typeface="Microsoft JhengHei"/>
                  </a:rPr>
                  <a:t>3kg</a:t>
                </a:r>
                <a:endParaRPr lang="ja-JP" altLang="en-US" sz="2400" b="1" dirty="0">
                  <a:latin typeface="游ゴシック" panose="020B0400000000000000" pitchFamily="50" charset="-128"/>
                  <a:cs typeface="Microsoft JhengHei"/>
                </a:endParaRPr>
              </a:p>
            </p:txBody>
          </p:sp>
          <p:sp>
            <p:nvSpPr>
              <p:cNvPr id="25" name="object 253">
                <a:extLst>
                  <a:ext uri="{FF2B5EF4-FFF2-40B4-BE49-F238E27FC236}">
                    <a16:creationId xmlns:a16="http://schemas.microsoft.com/office/drawing/2014/main" id="{D926485C-8C21-A3C1-AEB2-BD789ABB93CB}"/>
                  </a:ext>
                </a:extLst>
              </p:cNvPr>
              <p:cNvSpPr txBox="1"/>
              <p:nvPr/>
            </p:nvSpPr>
            <p:spPr>
              <a:xfrm>
                <a:off x="7264158" y="3510948"/>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4</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(4×1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26" name="object 259">
                <a:extLst>
                  <a:ext uri="{FF2B5EF4-FFF2-40B4-BE49-F238E27FC236}">
                    <a16:creationId xmlns:a16="http://schemas.microsoft.com/office/drawing/2014/main" id="{FA617E58-7809-01AC-9960-937CF1437ED3}"/>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27" name="object 260">
                <a:extLst>
                  <a:ext uri="{FF2B5EF4-FFF2-40B4-BE49-F238E27FC236}">
                    <a16:creationId xmlns:a16="http://schemas.microsoft.com/office/drawing/2014/main" id="{070BDA39-4B7E-454D-40E4-77F9DE5807F9}"/>
                  </a:ext>
                </a:extLst>
              </p:cNvPr>
              <p:cNvSpPr txBox="1"/>
              <p:nvPr/>
            </p:nvSpPr>
            <p:spPr>
              <a:xfrm>
                <a:off x="8951723" y="2431537"/>
                <a:ext cx="2734013"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9,000</a:t>
                </a:r>
                <a:endParaRPr sz="3600" dirty="0">
                  <a:latin typeface="Century Gothic"/>
                  <a:cs typeface="Century Gothic"/>
                </a:endParaRPr>
              </a:p>
            </p:txBody>
          </p:sp>
          <p:sp>
            <p:nvSpPr>
              <p:cNvPr id="28" name="テキスト ボックス 27">
                <a:extLst>
                  <a:ext uri="{FF2B5EF4-FFF2-40B4-BE49-F238E27FC236}">
                    <a16:creationId xmlns:a16="http://schemas.microsoft.com/office/drawing/2014/main" id="{621EDCFB-6256-1472-328A-19CD1D55640E}"/>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29" name="object 260">
                <a:extLst>
                  <a:ext uri="{FF2B5EF4-FFF2-40B4-BE49-F238E27FC236}">
                    <a16:creationId xmlns:a16="http://schemas.microsoft.com/office/drawing/2014/main" id="{3AA2ECAA-5B1F-D5BE-F2B3-720DC293EAEF}"/>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MSE</a:t>
                </a:r>
                <a:endParaRPr dirty="0">
                  <a:latin typeface="Yu Gothic UI Semibold" panose="020B0700000000000000" pitchFamily="50" charset="-128"/>
                  <a:ea typeface="Yu Gothic UI Semibold" panose="020B0700000000000000" pitchFamily="50" charset="-128"/>
                  <a:cs typeface="Century Gothic"/>
                </a:endParaRPr>
              </a:p>
            </p:txBody>
          </p:sp>
          <p:sp>
            <p:nvSpPr>
              <p:cNvPr id="30" name="object 259">
                <a:extLst>
                  <a:ext uri="{FF2B5EF4-FFF2-40B4-BE49-F238E27FC236}">
                    <a16:creationId xmlns:a16="http://schemas.microsoft.com/office/drawing/2014/main" id="{CC7A26CA-6528-96BB-6A82-14E4C86E1670}"/>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1" name="object 261">
                <a:extLst>
                  <a:ext uri="{FF2B5EF4-FFF2-40B4-BE49-F238E27FC236}">
                    <a16:creationId xmlns:a16="http://schemas.microsoft.com/office/drawing/2014/main" id="{B30FA265-2929-978D-BC1B-74B3615E7B89}"/>
                  </a:ext>
                </a:extLst>
              </p:cNvPr>
              <p:cNvSpPr txBox="1"/>
              <p:nvPr/>
            </p:nvSpPr>
            <p:spPr>
              <a:xfrm>
                <a:off x="7264158" y="2073947"/>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790784</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32" name="object 254">
                <a:extLst>
                  <a:ext uri="{FF2B5EF4-FFF2-40B4-BE49-F238E27FC236}">
                    <a16:creationId xmlns:a16="http://schemas.microsoft.com/office/drawing/2014/main" id="{C1033F9D-7CE5-826E-FFDB-8B0E4C8CB226}"/>
                  </a:ext>
                </a:extLst>
              </p:cNvPr>
              <p:cNvSpPr txBox="1"/>
              <p:nvPr/>
            </p:nvSpPr>
            <p:spPr>
              <a:xfrm>
                <a:off x="7286224" y="3905046"/>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27×18×18cm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い草俵入り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55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37" name="テキスト ボックス 36">
                <a:extLst>
                  <a:ext uri="{FF2B5EF4-FFF2-40B4-BE49-F238E27FC236}">
                    <a16:creationId xmlns:a16="http://schemas.microsoft.com/office/drawing/2014/main" id="{76080C23-6B24-F93E-A4CB-36A81560FD1E}"/>
                  </a:ext>
                </a:extLst>
              </p:cNvPr>
              <p:cNvSpPr txBox="1"/>
              <p:nvPr/>
            </p:nvSpPr>
            <p:spPr>
              <a:xfrm>
                <a:off x="9623015" y="4853754"/>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8" name="object 254">
                <a:extLst>
                  <a:ext uri="{FF2B5EF4-FFF2-40B4-BE49-F238E27FC236}">
                    <a16:creationId xmlns:a16="http://schemas.microsoft.com/office/drawing/2014/main" id="{277E24F9-B7AE-B29E-C15B-C7799FDDD6B4}"/>
                  </a:ext>
                </a:extLst>
              </p:cNvPr>
              <p:cNvSpPr txBox="1"/>
              <p:nvPr/>
            </p:nvSpPr>
            <p:spPr>
              <a:xfrm>
                <a:off x="9606910" y="5061380"/>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40" name="テキスト ボックス 39">
                <a:extLst>
                  <a:ext uri="{FF2B5EF4-FFF2-40B4-BE49-F238E27FC236}">
                    <a16:creationId xmlns:a16="http://schemas.microsoft.com/office/drawing/2014/main" id="{3B9DB8BE-6F99-A3F5-A5DB-351F05C84ACB}"/>
                  </a:ext>
                </a:extLst>
              </p:cNvPr>
              <p:cNvSpPr txBox="1"/>
              <p:nvPr/>
            </p:nvSpPr>
            <p:spPr>
              <a:xfrm>
                <a:off x="7320976" y="4855320"/>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1" name="object 254">
                <a:extLst>
                  <a:ext uri="{FF2B5EF4-FFF2-40B4-BE49-F238E27FC236}">
                    <a16:creationId xmlns:a16="http://schemas.microsoft.com/office/drawing/2014/main" id="{B0DACCCD-5019-E6AB-EE98-D1F33D86C453}"/>
                  </a:ext>
                </a:extLst>
              </p:cNvPr>
              <p:cNvSpPr txBox="1"/>
              <p:nvPr/>
            </p:nvSpPr>
            <p:spPr>
              <a:xfrm>
                <a:off x="7149698" y="5062946"/>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22" name="角丸四角形 621">
              <a:extLst>
                <a:ext uri="{FF2B5EF4-FFF2-40B4-BE49-F238E27FC236}">
                  <a16:creationId xmlns:a16="http://schemas.microsoft.com/office/drawing/2014/main" id="{0C3100F0-5D2D-C58C-F45F-518216F3E4EE}"/>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object 258">
              <a:extLst>
                <a:ext uri="{FF2B5EF4-FFF2-40B4-BE49-F238E27FC236}">
                  <a16:creationId xmlns:a16="http://schemas.microsoft.com/office/drawing/2014/main" id="{BC73A001-3BD5-0659-10DA-EA86986D6E27}"/>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42" name="object 254">
            <a:extLst>
              <a:ext uri="{FF2B5EF4-FFF2-40B4-BE49-F238E27FC236}">
                <a16:creationId xmlns:a16="http://schemas.microsoft.com/office/drawing/2014/main" id="{D31F0C2F-A813-18C2-E52C-07A799DF5D20}"/>
              </a:ext>
            </a:extLst>
          </p:cNvPr>
          <p:cNvSpPr txBox="1"/>
          <p:nvPr/>
        </p:nvSpPr>
        <p:spPr>
          <a:xfrm>
            <a:off x="7334346" y="5475861"/>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44" name="図 43">
            <a:extLst>
              <a:ext uri="{FF2B5EF4-FFF2-40B4-BE49-F238E27FC236}">
                <a16:creationId xmlns:a16="http://schemas.microsoft.com/office/drawing/2014/main" id="{680AAA35-8730-2800-DF04-2729724C5EC5}"/>
              </a:ext>
            </a:extLst>
          </p:cNvPr>
          <p:cNvPicPr>
            <a:picLocks noChangeAspect="1"/>
          </p:cNvPicPr>
          <p:nvPr/>
        </p:nvPicPr>
        <p:blipFill>
          <a:blip r:embed="rId2"/>
          <a:srcRect l="24580" t="13175" r="37213" b="10861"/>
          <a:stretch>
            <a:fillRect/>
          </a:stretch>
        </p:blipFill>
        <p:spPr>
          <a:xfrm>
            <a:off x="3887010" y="120968"/>
            <a:ext cx="2362826" cy="2642447"/>
          </a:xfrm>
          <a:prstGeom prst="rect">
            <a:avLst/>
          </a:prstGeom>
        </p:spPr>
      </p:pic>
      <p:pic>
        <p:nvPicPr>
          <p:cNvPr id="4" name="図 3">
            <a:extLst>
              <a:ext uri="{FF2B5EF4-FFF2-40B4-BE49-F238E27FC236}">
                <a16:creationId xmlns:a16="http://schemas.microsoft.com/office/drawing/2014/main" id="{4806C95F-99D3-10F9-A27A-F36AFEA97DB1}"/>
              </a:ext>
            </a:extLst>
          </p:cNvPr>
          <p:cNvPicPr>
            <a:picLocks noChangeAspect="1"/>
          </p:cNvPicPr>
          <p:nvPr/>
        </p:nvPicPr>
        <p:blipFill>
          <a:blip r:embed="rId3" cstate="print">
            <a:extLst>
              <a:ext uri="{28A0092B-C50C-407E-A947-70E740481C1C}">
                <a14:useLocalDpi xmlns:a14="http://schemas.microsoft.com/office/drawing/2010/main" val="0"/>
              </a:ext>
            </a:extLst>
          </a:blip>
          <a:srcRect t="3322" b="4432"/>
          <a:stretch>
            <a:fillRect/>
          </a:stretch>
        </p:blipFill>
        <p:spPr>
          <a:xfrm>
            <a:off x="2474584" y="3210790"/>
            <a:ext cx="4138061" cy="2748396"/>
          </a:xfrm>
          <a:prstGeom prst="rect">
            <a:avLst/>
          </a:prstGeom>
        </p:spPr>
      </p:pic>
      <p:pic>
        <p:nvPicPr>
          <p:cNvPr id="7" name="図 6">
            <a:extLst>
              <a:ext uri="{FF2B5EF4-FFF2-40B4-BE49-F238E27FC236}">
                <a16:creationId xmlns:a16="http://schemas.microsoft.com/office/drawing/2014/main" id="{99B14F7D-6A89-B6AB-C1BE-C9005D03387B}"/>
              </a:ext>
            </a:extLst>
          </p:cNvPr>
          <p:cNvPicPr>
            <a:picLocks noChangeAspect="1"/>
          </p:cNvPicPr>
          <p:nvPr/>
        </p:nvPicPr>
        <p:blipFill>
          <a:blip r:embed="rId4" cstate="print">
            <a:extLst>
              <a:ext uri="{28A0092B-C50C-407E-A947-70E740481C1C}">
                <a14:useLocalDpi xmlns:a14="http://schemas.microsoft.com/office/drawing/2010/main" val="0"/>
              </a:ext>
            </a:extLst>
          </a:blip>
          <a:srcRect l="1113"/>
          <a:stretch>
            <a:fillRect/>
          </a:stretch>
        </p:blipFill>
        <p:spPr>
          <a:xfrm>
            <a:off x="251229" y="1852996"/>
            <a:ext cx="2529491" cy="1705296"/>
          </a:xfrm>
          <a:prstGeom prst="rect">
            <a:avLst/>
          </a:prstGeom>
          <a:ln>
            <a:noFill/>
          </a:ln>
          <a:effectLst>
            <a:softEdge rad="112500"/>
          </a:effectLst>
        </p:spPr>
      </p:pic>
      <p:pic>
        <p:nvPicPr>
          <p:cNvPr id="2" name="図 1">
            <a:extLst>
              <a:ext uri="{FF2B5EF4-FFF2-40B4-BE49-F238E27FC236}">
                <a16:creationId xmlns:a16="http://schemas.microsoft.com/office/drawing/2014/main" id="{495A4029-9BA3-A4A6-8706-FD1289FA5C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699" y="212593"/>
            <a:ext cx="3041965" cy="1416716"/>
          </a:xfrm>
          <a:prstGeom prst="rect">
            <a:avLst/>
          </a:prstGeom>
        </p:spPr>
      </p:pic>
      <p:sp>
        <p:nvSpPr>
          <p:cNvPr id="3" name="object 258">
            <a:extLst>
              <a:ext uri="{FF2B5EF4-FFF2-40B4-BE49-F238E27FC236}">
                <a16:creationId xmlns:a16="http://schemas.microsoft.com/office/drawing/2014/main" id="{A355E7D0-A1F5-0473-9D7E-B4B4879F7B2A}"/>
              </a:ext>
            </a:extLst>
          </p:cNvPr>
          <p:cNvSpPr txBox="1"/>
          <p:nvPr/>
        </p:nvSpPr>
        <p:spPr>
          <a:xfrm>
            <a:off x="7630466" y="3072039"/>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87040</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4027439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0C45A-A581-4D56-90E8-27E7F881AC69}"/>
            </a:ext>
          </a:extLst>
        </p:cNvPr>
        <p:cNvGrpSpPr/>
        <p:nvPr/>
      </p:nvGrpSpPr>
      <p:grpSpPr>
        <a:xfrm>
          <a:off x="0" y="0"/>
          <a:ext cx="0" cy="0"/>
          <a:chOff x="0" y="0"/>
          <a:chExt cx="0" cy="0"/>
        </a:xfrm>
      </p:grpSpPr>
      <p:sp>
        <p:nvSpPr>
          <p:cNvPr id="31" name="直角三角形 30">
            <a:extLst>
              <a:ext uri="{FF2B5EF4-FFF2-40B4-BE49-F238E27FC236}">
                <a16:creationId xmlns:a16="http://schemas.microsoft.com/office/drawing/2014/main" id="{F50AF5FD-8183-63AE-A320-911B3697AC38}"/>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6" name="図 25" descr="横浜お米すなっく　コンソメ風">
            <a:extLst>
              <a:ext uri="{FF2B5EF4-FFF2-40B4-BE49-F238E27FC236}">
                <a16:creationId xmlns:a16="http://schemas.microsoft.com/office/drawing/2014/main" id="{1D030A44-D721-285C-4B71-7160477E5402}"/>
              </a:ext>
            </a:extLst>
          </p:cNvPr>
          <p:cNvPicPr>
            <a:picLocks noChangeAspect="1"/>
          </p:cNvPicPr>
          <p:nvPr/>
        </p:nvPicPr>
        <p:blipFill>
          <a:blip r:embed="rId2"/>
          <a:srcRect b="8203"/>
          <a:stretch>
            <a:fillRect/>
          </a:stretch>
        </p:blipFill>
        <p:spPr>
          <a:xfrm>
            <a:off x="4516357" y="5447273"/>
            <a:ext cx="1560600" cy="1432584"/>
          </a:xfrm>
          <a:prstGeom prst="rect">
            <a:avLst/>
          </a:prstGeom>
        </p:spPr>
      </p:pic>
      <p:pic>
        <p:nvPicPr>
          <p:cNvPr id="11" name="図 10">
            <a:extLst>
              <a:ext uri="{FF2B5EF4-FFF2-40B4-BE49-F238E27FC236}">
                <a16:creationId xmlns:a16="http://schemas.microsoft.com/office/drawing/2014/main" id="{9C04B5EF-9185-3B6D-4DA4-66F034E48FCE}"/>
              </a:ext>
            </a:extLst>
          </p:cNvPr>
          <p:cNvPicPr>
            <a:picLocks noChangeAspect="1"/>
          </p:cNvPicPr>
          <p:nvPr/>
        </p:nvPicPr>
        <p:blipFill>
          <a:blip r:embed="rId3"/>
          <a:srcRect l="27100" t="19333" r="38360" b="12619"/>
          <a:stretch>
            <a:fillRect/>
          </a:stretch>
        </p:blipFill>
        <p:spPr>
          <a:xfrm>
            <a:off x="3963791" y="76631"/>
            <a:ext cx="2084572" cy="2310084"/>
          </a:xfrm>
          <a:prstGeom prst="rect">
            <a:avLst/>
          </a:prstGeom>
        </p:spPr>
      </p:pic>
      <p:pic>
        <p:nvPicPr>
          <p:cNvPr id="25" name="図 24" descr="横浜お米すなっく カレー味（期間限定） | 商品情報 | ミツハシライス">
            <a:extLst>
              <a:ext uri="{FF2B5EF4-FFF2-40B4-BE49-F238E27FC236}">
                <a16:creationId xmlns:a16="http://schemas.microsoft.com/office/drawing/2014/main" id="{21C78686-5593-DD46-C3EB-6357FFB92B3A}"/>
              </a:ext>
            </a:extLst>
          </p:cNvPr>
          <p:cNvPicPr>
            <a:picLocks noChangeAspect="1"/>
          </p:cNvPicPr>
          <p:nvPr/>
        </p:nvPicPr>
        <p:blipFill>
          <a:blip r:embed="rId4"/>
          <a:srcRect l="-696" t="-2093" r="696" b="11801"/>
          <a:stretch>
            <a:fillRect/>
          </a:stretch>
        </p:blipFill>
        <p:spPr>
          <a:xfrm>
            <a:off x="827645" y="5102524"/>
            <a:ext cx="1931629" cy="1744110"/>
          </a:xfrm>
          <a:prstGeom prst="rect">
            <a:avLst/>
          </a:prstGeom>
        </p:spPr>
      </p:pic>
      <p:sp>
        <p:nvSpPr>
          <p:cNvPr id="37" name="テキスト ボックス 36">
            <a:extLst>
              <a:ext uri="{FF2B5EF4-FFF2-40B4-BE49-F238E27FC236}">
                <a16:creationId xmlns:a16="http://schemas.microsoft.com/office/drawing/2014/main" id="{E274A0ED-A438-87F9-24C0-ADC526EFCFE3}"/>
              </a:ext>
            </a:extLst>
          </p:cNvPr>
          <p:cNvSpPr txBox="1"/>
          <p:nvPr/>
        </p:nvSpPr>
        <p:spPr>
          <a:xfrm>
            <a:off x="134342" y="2291405"/>
            <a:ext cx="415498" cy="369332"/>
          </a:xfrm>
          <a:prstGeom prst="rect">
            <a:avLst/>
          </a:prstGeom>
          <a:noFill/>
        </p:spPr>
        <p:txBody>
          <a:bodyPr wrap="square" rtlCol="0">
            <a:spAutoFit/>
          </a:bodyPr>
          <a:lstStyle/>
          <a:p>
            <a:r>
              <a:rPr kumimoji="1" lang="ja-JP" altLang="en-US" dirty="0"/>
              <a:t>①</a:t>
            </a:r>
          </a:p>
        </p:txBody>
      </p:sp>
      <p:sp>
        <p:nvSpPr>
          <p:cNvPr id="40" name="テキスト ボックス 39">
            <a:extLst>
              <a:ext uri="{FF2B5EF4-FFF2-40B4-BE49-F238E27FC236}">
                <a16:creationId xmlns:a16="http://schemas.microsoft.com/office/drawing/2014/main" id="{B6AD4401-F926-7644-8B0F-49A67F1A20E9}"/>
              </a:ext>
            </a:extLst>
          </p:cNvPr>
          <p:cNvSpPr txBox="1"/>
          <p:nvPr/>
        </p:nvSpPr>
        <p:spPr>
          <a:xfrm>
            <a:off x="3601519" y="2548771"/>
            <a:ext cx="415498" cy="369332"/>
          </a:xfrm>
          <a:prstGeom prst="rect">
            <a:avLst/>
          </a:prstGeom>
          <a:noFill/>
        </p:spPr>
        <p:txBody>
          <a:bodyPr wrap="square" rtlCol="0">
            <a:spAutoFit/>
          </a:bodyPr>
          <a:lstStyle/>
          <a:p>
            <a:r>
              <a:rPr lang="ja-JP" altLang="en-US" dirty="0"/>
              <a:t>②</a:t>
            </a:r>
            <a:endParaRPr kumimoji="1" lang="ja-JP" altLang="en-US" dirty="0"/>
          </a:p>
        </p:txBody>
      </p:sp>
      <p:sp>
        <p:nvSpPr>
          <p:cNvPr id="45" name="正方形/長方形 44">
            <a:extLst>
              <a:ext uri="{FF2B5EF4-FFF2-40B4-BE49-F238E27FC236}">
                <a16:creationId xmlns:a16="http://schemas.microsoft.com/office/drawing/2014/main" id="{C3382074-7B8E-27F7-AD9E-EDF58BD14D72}"/>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1DC18828-3EEA-0AEB-7FC8-E7C721B7F483}"/>
              </a:ext>
            </a:extLst>
          </p:cNvPr>
          <p:cNvSpPr txBox="1"/>
          <p:nvPr/>
        </p:nvSpPr>
        <p:spPr>
          <a:xfrm>
            <a:off x="3992289" y="406118"/>
            <a:ext cx="877163" cy="369332"/>
          </a:xfrm>
          <a:prstGeom prst="rect">
            <a:avLst/>
          </a:prstGeom>
          <a:noFill/>
          <a:ln>
            <a:noFill/>
          </a:ln>
        </p:spPr>
        <p:txBody>
          <a:bodyPr wrap="none" rtlCol="0">
            <a:spAutoFit/>
          </a:bodyPr>
          <a:lstStyle/>
          <a:p>
            <a:r>
              <a:rPr lang="ja-JP" altLang="en-US" b="1" dirty="0">
                <a:solidFill>
                  <a:schemeClr val="bg1"/>
                </a:solidFill>
              </a:rPr>
              <a:t>神奈川</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D1EDDB4B-4248-7531-C977-F4A11866FAEE}"/>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62" name="グループ化 61">
            <a:extLst>
              <a:ext uri="{FF2B5EF4-FFF2-40B4-BE49-F238E27FC236}">
                <a16:creationId xmlns:a16="http://schemas.microsoft.com/office/drawing/2014/main" id="{C028DD2B-10D3-4B0C-35AF-855429C3A8E0}"/>
              </a:ext>
            </a:extLst>
          </p:cNvPr>
          <p:cNvGrpSpPr/>
          <p:nvPr/>
        </p:nvGrpSpPr>
        <p:grpSpPr>
          <a:xfrm>
            <a:off x="7040568" y="1799029"/>
            <a:ext cx="4921644" cy="4410298"/>
            <a:chOff x="7079591" y="1938214"/>
            <a:chExt cx="4921644" cy="4410298"/>
          </a:xfrm>
        </p:grpSpPr>
        <p:grpSp>
          <p:nvGrpSpPr>
            <p:cNvPr id="61" name="グループ化 60">
              <a:extLst>
                <a:ext uri="{FF2B5EF4-FFF2-40B4-BE49-F238E27FC236}">
                  <a16:creationId xmlns:a16="http://schemas.microsoft.com/office/drawing/2014/main" id="{4D10D2E9-8592-F496-4CEA-DB299FA0847F}"/>
                </a:ext>
              </a:extLst>
            </p:cNvPr>
            <p:cNvGrpSpPr/>
            <p:nvPr/>
          </p:nvGrpSpPr>
          <p:grpSpPr>
            <a:xfrm>
              <a:off x="7079591" y="1938214"/>
              <a:ext cx="4921644" cy="4410298"/>
              <a:chOff x="7134850" y="1693398"/>
              <a:chExt cx="4921644" cy="4410298"/>
            </a:xfrm>
          </p:grpSpPr>
          <p:sp>
            <p:nvSpPr>
              <p:cNvPr id="3" name="object 258">
                <a:extLst>
                  <a:ext uri="{FF2B5EF4-FFF2-40B4-BE49-F238E27FC236}">
                    <a16:creationId xmlns:a16="http://schemas.microsoft.com/office/drawing/2014/main" id="{28D11DC2-F794-6A17-F5CB-82B7640C116F}"/>
                  </a:ext>
                </a:extLst>
              </p:cNvPr>
              <p:cNvSpPr txBox="1"/>
              <p:nvPr/>
            </p:nvSpPr>
            <p:spPr>
              <a:xfrm>
                <a:off x="7348319" y="1693398"/>
                <a:ext cx="4708175" cy="185115"/>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横浜お米すなっく（</a:t>
                </a:r>
                <a:r>
                  <a:rPr lang="en-US" altLang="ja-JP" sz="2400" b="1" dirty="0">
                    <a:latin typeface="游ゴシック" panose="020B0400000000000000" pitchFamily="50" charset="-128"/>
                    <a:cs typeface="Microsoft JhengHei"/>
                  </a:rPr>
                  <a:t>25g</a:t>
                </a:r>
                <a:r>
                  <a:rPr lang="ja-JP" altLang="en-US" sz="2400" b="1" dirty="0">
                    <a:latin typeface="游ゴシック" panose="020B0400000000000000" pitchFamily="50" charset="-128"/>
                    <a:cs typeface="Microsoft JhengHei"/>
                  </a:rPr>
                  <a:t>）</a:t>
                </a:r>
                <a:r>
                  <a:rPr lang="en-US" altLang="ja-JP" sz="2400" b="1" dirty="0">
                    <a:latin typeface="游ゴシック" panose="020B0400000000000000" pitchFamily="50" charset="-128"/>
                    <a:cs typeface="Microsoft JhengHei"/>
                  </a:rPr>
                  <a:t>1</a:t>
                </a:r>
                <a:r>
                  <a:rPr lang="ja-JP" altLang="en-US" sz="2400" b="1" dirty="0">
                    <a:latin typeface="游ゴシック" panose="020B0400000000000000" pitchFamily="50" charset="-128"/>
                    <a:cs typeface="Microsoft JhengHei"/>
                  </a:rPr>
                  <a:t>個</a:t>
                </a:r>
              </a:p>
            </p:txBody>
          </p:sp>
          <p:sp>
            <p:nvSpPr>
              <p:cNvPr id="4" name="object 253">
                <a:extLst>
                  <a:ext uri="{FF2B5EF4-FFF2-40B4-BE49-F238E27FC236}">
                    <a16:creationId xmlns:a16="http://schemas.microsoft.com/office/drawing/2014/main" id="{40992F52-4E10-7B84-74B6-CB61E8CF5128}"/>
                  </a:ext>
                </a:extLst>
              </p:cNvPr>
              <p:cNvSpPr txBox="1"/>
              <p:nvPr/>
            </p:nvSpPr>
            <p:spPr>
              <a:xfrm>
                <a:off x="7264158" y="4388772"/>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60</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(60×1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AEEB9CCE-4795-DB29-4CEB-F0AE04475D8B}"/>
                  </a:ext>
                </a:extLst>
              </p:cNvPr>
              <p:cNvSpPr/>
              <p:nvPr/>
            </p:nvSpPr>
            <p:spPr>
              <a:xfrm rot="10800000" flipV="1">
                <a:off x="7265602" y="203509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AB72966F-FB20-68B0-74DE-F955DD2E601D}"/>
                  </a:ext>
                </a:extLst>
              </p:cNvPr>
              <p:cNvSpPr txBox="1"/>
              <p:nvPr/>
            </p:nvSpPr>
            <p:spPr>
              <a:xfrm>
                <a:off x="9426481" y="2431537"/>
                <a:ext cx="2259255"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370</a:t>
                </a:r>
                <a:endParaRPr sz="3600" dirty="0">
                  <a:latin typeface="Century Gothic"/>
                  <a:cs typeface="Century Gothic"/>
                </a:endParaRPr>
              </a:p>
            </p:txBody>
          </p:sp>
          <p:sp>
            <p:nvSpPr>
              <p:cNvPr id="8" name="object 261">
                <a:extLst>
                  <a:ext uri="{FF2B5EF4-FFF2-40B4-BE49-F238E27FC236}">
                    <a16:creationId xmlns:a16="http://schemas.microsoft.com/office/drawing/2014/main" id="{92BB0F98-FE53-DC64-A796-795B8A7C6E97}"/>
                  </a:ext>
                </a:extLst>
              </p:cNvPr>
              <p:cNvSpPr txBox="1"/>
              <p:nvPr/>
            </p:nvSpPr>
            <p:spPr>
              <a:xfrm>
                <a:off x="7556844" y="3344896"/>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790785</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24238104-0AF8-7C5A-8F56-74DF741A54EB}"/>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81124E37-91A5-918C-DA12-05E775906563}"/>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5E41E256-D9D1-2750-1E31-E3925A6D3D7F}"/>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14" name="object 261">
                <a:extLst>
                  <a:ext uri="{FF2B5EF4-FFF2-40B4-BE49-F238E27FC236}">
                    <a16:creationId xmlns:a16="http://schemas.microsoft.com/office/drawing/2014/main" id="{664737F8-68C9-45DE-A1DA-93CC6107580E}"/>
                  </a:ext>
                </a:extLst>
              </p:cNvPr>
              <p:cNvSpPr txBox="1"/>
              <p:nvPr/>
            </p:nvSpPr>
            <p:spPr>
              <a:xfrm>
                <a:off x="9932272" y="3343116"/>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a:t>
                </a:r>
                <a:r>
                  <a:rPr lang="en-US" altLang="ja-JP"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790786</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18" name="テキスト ボックス 17">
                <a:extLst>
                  <a:ext uri="{FF2B5EF4-FFF2-40B4-BE49-F238E27FC236}">
                    <a16:creationId xmlns:a16="http://schemas.microsoft.com/office/drawing/2014/main" id="{43B564A5-91B1-4572-3031-9A25746AD680}"/>
                  </a:ext>
                </a:extLst>
              </p:cNvPr>
              <p:cNvSpPr txBox="1"/>
              <p:nvPr/>
            </p:nvSpPr>
            <p:spPr>
              <a:xfrm>
                <a:off x="7972856" y="3753316"/>
                <a:ext cx="1107996" cy="369332"/>
              </a:xfrm>
              <a:prstGeom prst="rect">
                <a:avLst/>
              </a:prstGeom>
              <a:noFill/>
            </p:spPr>
            <p:txBody>
              <a:bodyPr wrap="none" rtlCol="0">
                <a:spAutoFit/>
              </a:bodyPr>
              <a:lstStyle/>
              <a:p>
                <a:r>
                  <a:rPr lang="ja-JP" altLang="en-US" dirty="0"/>
                  <a:t>カレー味</a:t>
                </a:r>
                <a:endParaRPr kumimoji="1" lang="ja-JP" altLang="en-US" dirty="0"/>
              </a:p>
            </p:txBody>
          </p:sp>
          <p:sp>
            <p:nvSpPr>
              <p:cNvPr id="19" name="テキスト ボックス 18">
                <a:extLst>
                  <a:ext uri="{FF2B5EF4-FFF2-40B4-BE49-F238E27FC236}">
                    <a16:creationId xmlns:a16="http://schemas.microsoft.com/office/drawing/2014/main" id="{4B84F7BC-5BF3-8088-AE7E-F88658CF248E}"/>
                  </a:ext>
                </a:extLst>
              </p:cNvPr>
              <p:cNvSpPr txBox="1"/>
              <p:nvPr/>
            </p:nvSpPr>
            <p:spPr>
              <a:xfrm>
                <a:off x="10177935" y="3749660"/>
                <a:ext cx="1338828" cy="369332"/>
              </a:xfrm>
              <a:prstGeom prst="rect">
                <a:avLst/>
              </a:prstGeom>
              <a:noFill/>
            </p:spPr>
            <p:txBody>
              <a:bodyPr wrap="none" rtlCol="0">
                <a:spAutoFit/>
              </a:bodyPr>
              <a:lstStyle/>
              <a:p>
                <a:r>
                  <a:rPr kumimoji="1" lang="ja-JP" altLang="en-US" dirty="0"/>
                  <a:t>コンソメ風</a:t>
                </a:r>
              </a:p>
            </p:txBody>
          </p:sp>
          <p:sp>
            <p:nvSpPr>
              <p:cNvPr id="33" name="テキスト ボックス 32">
                <a:extLst>
                  <a:ext uri="{FF2B5EF4-FFF2-40B4-BE49-F238E27FC236}">
                    <a16:creationId xmlns:a16="http://schemas.microsoft.com/office/drawing/2014/main" id="{6AD2ED7F-9555-FE21-771D-CFC3870A5956}"/>
                  </a:ext>
                </a:extLst>
              </p:cNvPr>
              <p:cNvSpPr txBox="1"/>
              <p:nvPr/>
            </p:nvSpPr>
            <p:spPr>
              <a:xfrm>
                <a:off x="7134850" y="3378175"/>
                <a:ext cx="415498" cy="369332"/>
              </a:xfrm>
              <a:prstGeom prst="rect">
                <a:avLst/>
              </a:prstGeom>
              <a:noFill/>
            </p:spPr>
            <p:txBody>
              <a:bodyPr wrap="none" rtlCol="0">
                <a:spAutoFit/>
              </a:bodyPr>
              <a:lstStyle/>
              <a:p>
                <a:r>
                  <a:rPr kumimoji="1" lang="ja-JP" altLang="en-US" dirty="0"/>
                  <a:t>①</a:t>
                </a:r>
              </a:p>
            </p:txBody>
          </p:sp>
          <p:sp>
            <p:nvSpPr>
              <p:cNvPr id="36" name="テキスト ボックス 35">
                <a:extLst>
                  <a:ext uri="{FF2B5EF4-FFF2-40B4-BE49-F238E27FC236}">
                    <a16:creationId xmlns:a16="http://schemas.microsoft.com/office/drawing/2014/main" id="{456561C3-7FE9-C1CF-A2C0-29DA832F7EB1}"/>
                  </a:ext>
                </a:extLst>
              </p:cNvPr>
              <p:cNvSpPr txBox="1"/>
              <p:nvPr/>
            </p:nvSpPr>
            <p:spPr>
              <a:xfrm>
                <a:off x="9509967" y="3359663"/>
                <a:ext cx="415498" cy="369332"/>
              </a:xfrm>
              <a:prstGeom prst="rect">
                <a:avLst/>
              </a:prstGeom>
              <a:noFill/>
            </p:spPr>
            <p:txBody>
              <a:bodyPr wrap="none" rtlCol="0">
                <a:spAutoFit/>
              </a:bodyPr>
              <a:lstStyle/>
              <a:p>
                <a:r>
                  <a:rPr lang="ja-JP" altLang="en-US" dirty="0"/>
                  <a:t>②</a:t>
                </a:r>
                <a:endParaRPr kumimoji="1" lang="ja-JP" altLang="en-US" dirty="0"/>
              </a:p>
            </p:txBody>
          </p:sp>
          <p:sp>
            <p:nvSpPr>
              <p:cNvPr id="54" name="object 254">
                <a:extLst>
                  <a:ext uri="{FF2B5EF4-FFF2-40B4-BE49-F238E27FC236}">
                    <a16:creationId xmlns:a16="http://schemas.microsoft.com/office/drawing/2014/main" id="{61AD05CC-5B0E-DEE0-2B2A-79C4EF82053F}"/>
                  </a:ext>
                </a:extLst>
              </p:cNvPr>
              <p:cNvSpPr txBox="1"/>
              <p:nvPr/>
            </p:nvSpPr>
            <p:spPr>
              <a:xfrm>
                <a:off x="7286224" y="4782870"/>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13×7.2×17cm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120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5" name="テキスト ボックス 54">
                <a:extLst>
                  <a:ext uri="{FF2B5EF4-FFF2-40B4-BE49-F238E27FC236}">
                    <a16:creationId xmlns:a16="http://schemas.microsoft.com/office/drawing/2014/main" id="{04CE4D68-88F0-C44B-ED17-F32245E7F359}"/>
                  </a:ext>
                </a:extLst>
              </p:cNvPr>
              <p:cNvSpPr txBox="1"/>
              <p:nvPr/>
            </p:nvSpPr>
            <p:spPr>
              <a:xfrm>
                <a:off x="9623015" y="5731578"/>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6" name="object 254">
                <a:extLst>
                  <a:ext uri="{FF2B5EF4-FFF2-40B4-BE49-F238E27FC236}">
                    <a16:creationId xmlns:a16="http://schemas.microsoft.com/office/drawing/2014/main" id="{33B9AA8D-BF10-7279-B061-7ABF71A2B3DC}"/>
                  </a:ext>
                </a:extLst>
              </p:cNvPr>
              <p:cNvSpPr txBox="1"/>
              <p:nvPr/>
            </p:nvSpPr>
            <p:spPr>
              <a:xfrm>
                <a:off x="9606910" y="5939204"/>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57" name="テキスト ボックス 56">
                <a:extLst>
                  <a:ext uri="{FF2B5EF4-FFF2-40B4-BE49-F238E27FC236}">
                    <a16:creationId xmlns:a16="http://schemas.microsoft.com/office/drawing/2014/main" id="{F1250F80-C082-F9D6-ABE7-E6CC7F21AC47}"/>
                  </a:ext>
                </a:extLst>
              </p:cNvPr>
              <p:cNvSpPr txBox="1"/>
              <p:nvPr/>
            </p:nvSpPr>
            <p:spPr>
              <a:xfrm>
                <a:off x="7320976" y="5733144"/>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8" name="object 254">
                <a:extLst>
                  <a:ext uri="{FF2B5EF4-FFF2-40B4-BE49-F238E27FC236}">
                    <a16:creationId xmlns:a16="http://schemas.microsoft.com/office/drawing/2014/main" id="{98D0BE1C-3564-FD0A-863E-D4BA297A6C16}"/>
                  </a:ext>
                </a:extLst>
              </p:cNvPr>
              <p:cNvSpPr txBox="1"/>
              <p:nvPr/>
            </p:nvSpPr>
            <p:spPr>
              <a:xfrm>
                <a:off x="7149698" y="5940770"/>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59" name="角丸四角形 621">
              <a:extLst>
                <a:ext uri="{FF2B5EF4-FFF2-40B4-BE49-F238E27FC236}">
                  <a16:creationId xmlns:a16="http://schemas.microsoft.com/office/drawing/2014/main" id="{62461A1E-922E-1C04-6C71-B83DA7997D1D}"/>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object 258">
              <a:extLst>
                <a:ext uri="{FF2B5EF4-FFF2-40B4-BE49-F238E27FC236}">
                  <a16:creationId xmlns:a16="http://schemas.microsoft.com/office/drawing/2014/main" id="{2BBA9FB7-7806-E76E-CE19-7A3E3FC4F405}"/>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pic>
        <p:nvPicPr>
          <p:cNvPr id="21" name="図 20">
            <a:extLst>
              <a:ext uri="{FF2B5EF4-FFF2-40B4-BE49-F238E27FC236}">
                <a16:creationId xmlns:a16="http://schemas.microsoft.com/office/drawing/2014/main" id="{98ED0D4E-565F-4AC8-A4ED-A7B79D93EC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4096" y="2448243"/>
            <a:ext cx="2370759" cy="3111871"/>
          </a:xfrm>
          <a:prstGeom prst="rect">
            <a:avLst/>
          </a:prstGeom>
        </p:spPr>
      </p:pic>
      <p:pic>
        <p:nvPicPr>
          <p:cNvPr id="23" name="図 22">
            <a:extLst>
              <a:ext uri="{FF2B5EF4-FFF2-40B4-BE49-F238E27FC236}">
                <a16:creationId xmlns:a16="http://schemas.microsoft.com/office/drawing/2014/main" id="{0975A113-3FA5-D3F6-9797-8B9382DAA0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0983" y="2211187"/>
            <a:ext cx="2330603" cy="3090995"/>
          </a:xfrm>
          <a:prstGeom prst="rect">
            <a:avLst/>
          </a:prstGeom>
        </p:spPr>
      </p:pic>
      <p:grpSp>
        <p:nvGrpSpPr>
          <p:cNvPr id="27" name="グループ化 26">
            <a:extLst>
              <a:ext uri="{FF2B5EF4-FFF2-40B4-BE49-F238E27FC236}">
                <a16:creationId xmlns:a16="http://schemas.microsoft.com/office/drawing/2014/main" id="{86C41AD2-256C-0C1D-5940-CECC3B42C1E1}"/>
              </a:ext>
            </a:extLst>
          </p:cNvPr>
          <p:cNvGrpSpPr/>
          <p:nvPr/>
        </p:nvGrpSpPr>
        <p:grpSpPr>
          <a:xfrm>
            <a:off x="9831183" y="527757"/>
            <a:ext cx="1791621" cy="459858"/>
            <a:chOff x="10105174" y="276646"/>
            <a:chExt cx="1791621" cy="459858"/>
          </a:xfrm>
        </p:grpSpPr>
        <p:sp>
          <p:nvSpPr>
            <p:cNvPr id="28" name="テキスト ボックス 27">
              <a:extLst>
                <a:ext uri="{FF2B5EF4-FFF2-40B4-BE49-F238E27FC236}">
                  <a16:creationId xmlns:a16="http://schemas.microsoft.com/office/drawing/2014/main" id="{B8CE24E5-104D-2D6C-DFDD-C6C49FAE6502}"/>
                </a:ext>
              </a:extLst>
            </p:cNvPr>
            <p:cNvSpPr txBox="1"/>
            <p:nvPr/>
          </p:nvSpPr>
          <p:spPr>
            <a:xfrm>
              <a:off x="10312287" y="276646"/>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cxnSp>
          <p:nvCxnSpPr>
            <p:cNvPr id="29" name="直線コネクタ 28">
              <a:extLst>
                <a:ext uri="{FF2B5EF4-FFF2-40B4-BE49-F238E27FC236}">
                  <a16:creationId xmlns:a16="http://schemas.microsoft.com/office/drawing/2014/main" id="{AD30806C-622B-A7DD-5587-573ED0F5F740}"/>
                </a:ext>
              </a:extLst>
            </p:cNvPr>
            <p:cNvCxnSpPr>
              <a:cxnSpLocks/>
            </p:cNvCxnSpPr>
            <p:nvPr/>
          </p:nvCxnSpPr>
          <p:spPr>
            <a:xfrm flipH="1">
              <a:off x="10105174" y="60486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FC4E606B-325E-7205-F560-9111DFFF5159}"/>
                </a:ext>
              </a:extLst>
            </p:cNvPr>
            <p:cNvCxnSpPr>
              <a:cxnSpLocks/>
            </p:cNvCxnSpPr>
            <p:nvPr/>
          </p:nvCxnSpPr>
          <p:spPr>
            <a:xfrm flipH="1">
              <a:off x="10222385" y="610177"/>
              <a:ext cx="1547635" cy="455"/>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2" name="図 1">
            <a:extLst>
              <a:ext uri="{FF2B5EF4-FFF2-40B4-BE49-F238E27FC236}">
                <a16:creationId xmlns:a16="http://schemas.microsoft.com/office/drawing/2014/main" id="{D552C268-376F-2E2D-E5B2-4A25C55FBF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2541" y="279257"/>
            <a:ext cx="3041965" cy="1416716"/>
          </a:xfrm>
          <a:prstGeom prst="rect">
            <a:avLst/>
          </a:prstGeom>
        </p:spPr>
      </p:pic>
      <p:sp>
        <p:nvSpPr>
          <p:cNvPr id="5" name="object 258">
            <a:extLst>
              <a:ext uri="{FF2B5EF4-FFF2-40B4-BE49-F238E27FC236}">
                <a16:creationId xmlns:a16="http://schemas.microsoft.com/office/drawing/2014/main" id="{AFB0DF08-BBA5-282F-2F8B-AE28F6C93573}"/>
              </a:ext>
            </a:extLst>
          </p:cNvPr>
          <p:cNvSpPr txBox="1"/>
          <p:nvPr/>
        </p:nvSpPr>
        <p:spPr>
          <a:xfrm>
            <a:off x="7822220" y="3136843"/>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00001</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309908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A6CAD-B181-DD0B-2D5D-2F6462AB412F}"/>
            </a:ext>
          </a:extLst>
        </p:cNvPr>
        <p:cNvGrpSpPr/>
        <p:nvPr/>
      </p:nvGrpSpPr>
      <p:grpSpPr>
        <a:xfrm>
          <a:off x="0" y="0"/>
          <a:ext cx="0" cy="0"/>
          <a:chOff x="0" y="0"/>
          <a:chExt cx="0" cy="0"/>
        </a:xfrm>
      </p:grpSpPr>
      <p:sp>
        <p:nvSpPr>
          <p:cNvPr id="64" name="直角三角形 63">
            <a:extLst>
              <a:ext uri="{FF2B5EF4-FFF2-40B4-BE49-F238E27FC236}">
                <a16:creationId xmlns:a16="http://schemas.microsoft.com/office/drawing/2014/main" id="{3538414F-147B-4145-D74A-9B3D8C7EEAD4}"/>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1" name="図 40">
            <a:extLst>
              <a:ext uri="{FF2B5EF4-FFF2-40B4-BE49-F238E27FC236}">
                <a16:creationId xmlns:a16="http://schemas.microsoft.com/office/drawing/2014/main" id="{27CAA425-5B44-959B-57AC-BAF7BE69B13E}"/>
              </a:ext>
            </a:extLst>
          </p:cNvPr>
          <p:cNvPicPr>
            <a:picLocks noChangeAspect="1"/>
          </p:cNvPicPr>
          <p:nvPr/>
        </p:nvPicPr>
        <p:blipFill>
          <a:blip r:embed="rId2" cstate="print">
            <a:extLst>
              <a:ext uri="{28A0092B-C50C-407E-A947-70E740481C1C}">
                <a14:useLocalDpi xmlns:a14="http://schemas.microsoft.com/office/drawing/2010/main" val="0"/>
              </a:ext>
            </a:extLst>
          </a:blip>
          <a:srcRect l="19199" t="25974" r="18083" b="25881"/>
          <a:stretch>
            <a:fillRect/>
          </a:stretch>
        </p:blipFill>
        <p:spPr>
          <a:xfrm>
            <a:off x="17193" y="5056448"/>
            <a:ext cx="3346205" cy="1711918"/>
          </a:xfrm>
          <a:prstGeom prst="rect">
            <a:avLst/>
          </a:prstGeom>
        </p:spPr>
      </p:pic>
      <p:pic>
        <p:nvPicPr>
          <p:cNvPr id="38" name="図 37">
            <a:extLst>
              <a:ext uri="{FF2B5EF4-FFF2-40B4-BE49-F238E27FC236}">
                <a16:creationId xmlns:a16="http://schemas.microsoft.com/office/drawing/2014/main" id="{D5D44BA9-2337-B8D3-A69D-BDD466859FDB}"/>
              </a:ext>
            </a:extLst>
          </p:cNvPr>
          <p:cNvPicPr>
            <a:picLocks noChangeAspect="1"/>
          </p:cNvPicPr>
          <p:nvPr/>
        </p:nvPicPr>
        <p:blipFill>
          <a:blip r:embed="rId3" cstate="print">
            <a:extLst>
              <a:ext uri="{28A0092B-C50C-407E-A947-70E740481C1C}">
                <a14:useLocalDpi xmlns:a14="http://schemas.microsoft.com/office/drawing/2010/main" val="0"/>
              </a:ext>
            </a:extLst>
          </a:blip>
          <a:srcRect l="19075" t="26494" r="18143" b="26041"/>
          <a:stretch>
            <a:fillRect/>
          </a:stretch>
        </p:blipFill>
        <p:spPr>
          <a:xfrm>
            <a:off x="-25048" y="2943729"/>
            <a:ext cx="3301690" cy="1664383"/>
          </a:xfrm>
          <a:prstGeom prst="rect">
            <a:avLst/>
          </a:prstGeom>
        </p:spPr>
      </p:pic>
      <p:pic>
        <p:nvPicPr>
          <p:cNvPr id="13" name="図 12">
            <a:extLst>
              <a:ext uri="{FF2B5EF4-FFF2-40B4-BE49-F238E27FC236}">
                <a16:creationId xmlns:a16="http://schemas.microsoft.com/office/drawing/2014/main" id="{9FA43C89-B378-805C-900B-A5CF2DB71D65}"/>
              </a:ext>
            </a:extLst>
          </p:cNvPr>
          <p:cNvPicPr>
            <a:picLocks noChangeAspect="1"/>
          </p:cNvPicPr>
          <p:nvPr/>
        </p:nvPicPr>
        <p:blipFill>
          <a:blip r:embed="rId4">
            <a:extLst>
              <a:ext uri="{28A0092B-C50C-407E-A947-70E740481C1C}">
                <a14:useLocalDpi xmlns:a14="http://schemas.microsoft.com/office/drawing/2010/main" val="0"/>
              </a:ext>
            </a:extLst>
          </a:blip>
          <a:srcRect l="11922" t="31849" r="10551" b="22539"/>
          <a:stretch>
            <a:fillRect/>
          </a:stretch>
        </p:blipFill>
        <p:spPr>
          <a:xfrm>
            <a:off x="3363398" y="5049567"/>
            <a:ext cx="3386252" cy="1718799"/>
          </a:xfrm>
          <a:prstGeom prst="rect">
            <a:avLst/>
          </a:prstGeom>
        </p:spPr>
      </p:pic>
      <p:pic>
        <p:nvPicPr>
          <p:cNvPr id="16" name="図 15">
            <a:extLst>
              <a:ext uri="{FF2B5EF4-FFF2-40B4-BE49-F238E27FC236}">
                <a16:creationId xmlns:a16="http://schemas.microsoft.com/office/drawing/2014/main" id="{A91430C6-BE86-5495-960E-EC34C60C3445}"/>
              </a:ext>
            </a:extLst>
          </p:cNvPr>
          <p:cNvPicPr>
            <a:picLocks noChangeAspect="1"/>
          </p:cNvPicPr>
          <p:nvPr/>
        </p:nvPicPr>
        <p:blipFill>
          <a:blip r:embed="rId5">
            <a:extLst>
              <a:ext uri="{28A0092B-C50C-407E-A947-70E740481C1C}">
                <a14:useLocalDpi xmlns:a14="http://schemas.microsoft.com/office/drawing/2010/main" val="0"/>
              </a:ext>
            </a:extLst>
          </a:blip>
          <a:srcRect l="9952" t="31424" r="8719" b="24111"/>
          <a:stretch>
            <a:fillRect/>
          </a:stretch>
        </p:blipFill>
        <p:spPr>
          <a:xfrm>
            <a:off x="3230976" y="2943730"/>
            <a:ext cx="3556774" cy="1677666"/>
          </a:xfrm>
          <a:prstGeom prst="rect">
            <a:avLst/>
          </a:prstGeom>
        </p:spPr>
      </p:pic>
      <p:pic>
        <p:nvPicPr>
          <p:cNvPr id="24" name="図 23">
            <a:extLst>
              <a:ext uri="{FF2B5EF4-FFF2-40B4-BE49-F238E27FC236}">
                <a16:creationId xmlns:a16="http://schemas.microsoft.com/office/drawing/2014/main" id="{F61CD7A8-E9F2-383A-1408-8AA82FAB855B}"/>
              </a:ext>
            </a:extLst>
          </p:cNvPr>
          <p:cNvPicPr>
            <a:picLocks noChangeAspect="1"/>
          </p:cNvPicPr>
          <p:nvPr/>
        </p:nvPicPr>
        <p:blipFill>
          <a:blip r:embed="rId6">
            <a:extLst>
              <a:ext uri="{28A0092B-C50C-407E-A947-70E740481C1C}">
                <a14:useLocalDpi xmlns:a14="http://schemas.microsoft.com/office/drawing/2010/main" val="0"/>
              </a:ext>
            </a:extLst>
          </a:blip>
          <a:srcRect t="12716" b="8262"/>
          <a:stretch>
            <a:fillRect/>
          </a:stretch>
        </p:blipFill>
        <p:spPr>
          <a:xfrm>
            <a:off x="357902" y="1766834"/>
            <a:ext cx="3239771" cy="745020"/>
          </a:xfrm>
          <a:prstGeom prst="rect">
            <a:avLst/>
          </a:prstGeom>
        </p:spPr>
      </p:pic>
      <p:sp>
        <p:nvSpPr>
          <p:cNvPr id="37" name="テキスト ボックス 36">
            <a:extLst>
              <a:ext uri="{FF2B5EF4-FFF2-40B4-BE49-F238E27FC236}">
                <a16:creationId xmlns:a16="http://schemas.microsoft.com/office/drawing/2014/main" id="{97913C94-83B0-8545-D98C-AF372FF93412}"/>
              </a:ext>
            </a:extLst>
          </p:cNvPr>
          <p:cNvSpPr txBox="1"/>
          <p:nvPr/>
        </p:nvSpPr>
        <p:spPr>
          <a:xfrm>
            <a:off x="317943" y="2574396"/>
            <a:ext cx="415498" cy="369332"/>
          </a:xfrm>
          <a:prstGeom prst="rect">
            <a:avLst/>
          </a:prstGeom>
          <a:noFill/>
        </p:spPr>
        <p:txBody>
          <a:bodyPr wrap="none" rtlCol="0">
            <a:spAutoFit/>
          </a:bodyPr>
          <a:lstStyle/>
          <a:p>
            <a:r>
              <a:rPr kumimoji="1" lang="ja-JP" altLang="en-US" dirty="0"/>
              <a:t>①</a:t>
            </a:r>
          </a:p>
        </p:txBody>
      </p:sp>
      <p:sp>
        <p:nvSpPr>
          <p:cNvPr id="40" name="テキスト ボックス 39">
            <a:extLst>
              <a:ext uri="{FF2B5EF4-FFF2-40B4-BE49-F238E27FC236}">
                <a16:creationId xmlns:a16="http://schemas.microsoft.com/office/drawing/2014/main" id="{6B931D95-297A-46B4-29F9-1098F56D3D69}"/>
              </a:ext>
            </a:extLst>
          </p:cNvPr>
          <p:cNvSpPr txBox="1"/>
          <p:nvPr/>
        </p:nvSpPr>
        <p:spPr>
          <a:xfrm>
            <a:off x="296942" y="4670504"/>
            <a:ext cx="415498" cy="369332"/>
          </a:xfrm>
          <a:prstGeom prst="rect">
            <a:avLst/>
          </a:prstGeom>
          <a:noFill/>
        </p:spPr>
        <p:txBody>
          <a:bodyPr wrap="none" rtlCol="0">
            <a:spAutoFit/>
          </a:bodyPr>
          <a:lstStyle/>
          <a:p>
            <a:r>
              <a:rPr lang="ja-JP" altLang="en-US" dirty="0"/>
              <a:t>②</a:t>
            </a:r>
            <a:endParaRPr kumimoji="1" lang="ja-JP" altLang="en-US" dirty="0"/>
          </a:p>
        </p:txBody>
      </p:sp>
      <p:sp>
        <p:nvSpPr>
          <p:cNvPr id="45" name="正方形/長方形 44">
            <a:extLst>
              <a:ext uri="{FF2B5EF4-FFF2-40B4-BE49-F238E27FC236}">
                <a16:creationId xmlns:a16="http://schemas.microsoft.com/office/drawing/2014/main" id="{B1484098-ED5B-6E73-BAB6-B13241794B54}"/>
              </a:ext>
            </a:extLst>
          </p:cNvPr>
          <p:cNvSpPr/>
          <p:nvPr/>
        </p:nvSpPr>
        <p:spPr>
          <a:xfrm>
            <a:off x="3868052" y="345134"/>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01F45A58-DCA7-F589-A7BD-2157A4C2C3F2}"/>
              </a:ext>
            </a:extLst>
          </p:cNvPr>
          <p:cNvSpPr txBox="1"/>
          <p:nvPr/>
        </p:nvSpPr>
        <p:spPr>
          <a:xfrm>
            <a:off x="4083059" y="429527"/>
            <a:ext cx="646331" cy="369332"/>
          </a:xfrm>
          <a:prstGeom prst="rect">
            <a:avLst/>
          </a:prstGeom>
          <a:noFill/>
          <a:ln>
            <a:noFill/>
          </a:ln>
        </p:spPr>
        <p:txBody>
          <a:bodyPr wrap="none" rtlCol="0">
            <a:spAutoFit/>
          </a:bodyPr>
          <a:lstStyle/>
          <a:p>
            <a:r>
              <a:rPr lang="ja-JP" altLang="en-US" b="1" dirty="0">
                <a:solidFill>
                  <a:schemeClr val="bg1"/>
                </a:solidFill>
              </a:rPr>
              <a:t>岡山</a:t>
            </a:r>
            <a:endParaRPr kumimoji="1" lang="ja-JP" altLang="en-US" b="1" dirty="0">
              <a:solidFill>
                <a:schemeClr val="bg1"/>
              </a:solidFill>
            </a:endParaRPr>
          </a:p>
        </p:txBody>
      </p:sp>
      <p:pic>
        <p:nvPicPr>
          <p:cNvPr id="49" name="図 48">
            <a:extLst>
              <a:ext uri="{FF2B5EF4-FFF2-40B4-BE49-F238E27FC236}">
                <a16:creationId xmlns:a16="http://schemas.microsoft.com/office/drawing/2014/main" id="{7EAB7AFF-3266-2D9A-E113-A94227A121DC}"/>
              </a:ext>
            </a:extLst>
          </p:cNvPr>
          <p:cNvPicPr>
            <a:picLocks noChangeAspect="1"/>
          </p:cNvPicPr>
          <p:nvPr/>
        </p:nvPicPr>
        <p:blipFill>
          <a:blip r:embed="rId7"/>
          <a:srcRect l="24268" t="13122" r="37478" b="10137"/>
          <a:stretch>
            <a:fillRect/>
          </a:stretch>
        </p:blipFill>
        <p:spPr>
          <a:xfrm>
            <a:off x="3969727" y="171017"/>
            <a:ext cx="2305603" cy="2601696"/>
          </a:xfrm>
          <a:prstGeom prst="rect">
            <a:avLst/>
          </a:prstGeom>
        </p:spPr>
      </p:pic>
      <p:sp>
        <p:nvSpPr>
          <p:cNvPr id="50" name="正方形/長方形 49">
            <a:extLst>
              <a:ext uri="{FF2B5EF4-FFF2-40B4-BE49-F238E27FC236}">
                <a16:creationId xmlns:a16="http://schemas.microsoft.com/office/drawing/2014/main" id="{A800C262-447C-E970-4557-B012F0C5A440}"/>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62" name="グループ化 61">
            <a:extLst>
              <a:ext uri="{FF2B5EF4-FFF2-40B4-BE49-F238E27FC236}">
                <a16:creationId xmlns:a16="http://schemas.microsoft.com/office/drawing/2014/main" id="{F7B0DFA2-B675-7ECE-08AE-724BBA33DA34}"/>
              </a:ext>
            </a:extLst>
          </p:cNvPr>
          <p:cNvGrpSpPr/>
          <p:nvPr/>
        </p:nvGrpSpPr>
        <p:grpSpPr>
          <a:xfrm>
            <a:off x="7031827" y="1704389"/>
            <a:ext cx="4908944" cy="4410298"/>
            <a:chOff x="7092291" y="1938214"/>
            <a:chExt cx="4908944" cy="4410298"/>
          </a:xfrm>
        </p:grpSpPr>
        <p:grpSp>
          <p:nvGrpSpPr>
            <p:cNvPr id="61" name="グループ化 60">
              <a:extLst>
                <a:ext uri="{FF2B5EF4-FFF2-40B4-BE49-F238E27FC236}">
                  <a16:creationId xmlns:a16="http://schemas.microsoft.com/office/drawing/2014/main" id="{A89DB61E-A31F-74B4-EFD4-D017D4748139}"/>
                </a:ext>
              </a:extLst>
            </p:cNvPr>
            <p:cNvGrpSpPr/>
            <p:nvPr/>
          </p:nvGrpSpPr>
          <p:grpSpPr>
            <a:xfrm>
              <a:off x="7092291" y="1938214"/>
              <a:ext cx="4908944" cy="4410298"/>
              <a:chOff x="7147550" y="1693398"/>
              <a:chExt cx="4908944" cy="4410298"/>
            </a:xfrm>
          </p:grpSpPr>
          <p:sp>
            <p:nvSpPr>
              <p:cNvPr id="3" name="object 258">
                <a:extLst>
                  <a:ext uri="{FF2B5EF4-FFF2-40B4-BE49-F238E27FC236}">
                    <a16:creationId xmlns:a16="http://schemas.microsoft.com/office/drawing/2014/main" id="{EDAB42FD-13FE-7C3C-A505-74A63673D9B4}"/>
                  </a:ext>
                </a:extLst>
              </p:cNvPr>
              <p:cNvSpPr txBox="1"/>
              <p:nvPr/>
            </p:nvSpPr>
            <p:spPr>
              <a:xfrm>
                <a:off x="7348319" y="1693398"/>
                <a:ext cx="4708175" cy="313356"/>
              </a:xfrm>
              <a:prstGeom prst="rect">
                <a:avLst/>
              </a:prstGeom>
            </p:spPr>
            <p:txBody>
              <a:bodyPr vert="horz" wrap="square" lIns="0" tIns="12700" rIns="0" bIns="0" rtlCol="0">
                <a:spAutoFit/>
              </a:bodyPr>
              <a:lstStyle/>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きびだんご（</a:t>
                </a:r>
                <a:r>
                  <a:rPr lang="en-US" altLang="ja-JP" sz="2400" b="1" dirty="0">
                    <a:latin typeface="游ゴシック" panose="020B0400000000000000" pitchFamily="50" charset="-128"/>
                    <a:cs typeface="Microsoft JhengHei"/>
                  </a:rPr>
                  <a:t>9</a:t>
                </a:r>
                <a:r>
                  <a:rPr lang="ja-JP" altLang="en-US" sz="2400" b="1" dirty="0">
                    <a:latin typeface="游ゴシック" panose="020B0400000000000000" pitchFamily="50" charset="-128"/>
                    <a:cs typeface="Microsoft JhengHei"/>
                  </a:rPr>
                  <a:t>個入）</a:t>
                </a:r>
                <a:r>
                  <a:rPr lang="en-US" altLang="ja-JP" sz="2400" b="1" dirty="0">
                    <a:latin typeface="游ゴシック" panose="020B0400000000000000" pitchFamily="50" charset="-128"/>
                    <a:cs typeface="Microsoft JhengHei"/>
                  </a:rPr>
                  <a:t>1</a:t>
                </a:r>
                <a:r>
                  <a:rPr lang="ja-JP" altLang="en-US" sz="2400" b="1" dirty="0">
                    <a:latin typeface="游ゴシック" panose="020B0400000000000000" pitchFamily="50" charset="-128"/>
                    <a:cs typeface="Microsoft JhengHei"/>
                  </a:rPr>
                  <a:t>箱</a:t>
                </a:r>
              </a:p>
            </p:txBody>
          </p:sp>
          <p:sp>
            <p:nvSpPr>
              <p:cNvPr id="4" name="object 253">
                <a:extLst>
                  <a:ext uri="{FF2B5EF4-FFF2-40B4-BE49-F238E27FC236}">
                    <a16:creationId xmlns:a16="http://schemas.microsoft.com/office/drawing/2014/main" id="{7F1DB0C1-64E2-9EA7-BB38-6BA400D1D599}"/>
                  </a:ext>
                </a:extLst>
              </p:cNvPr>
              <p:cNvSpPr txBox="1"/>
              <p:nvPr/>
            </p:nvSpPr>
            <p:spPr>
              <a:xfrm>
                <a:off x="7264158" y="4388772"/>
                <a:ext cx="4663980"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84</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(84×1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88F0B30B-BE3F-C9EE-9C68-716F8C709383}"/>
                  </a:ext>
                </a:extLst>
              </p:cNvPr>
              <p:cNvSpPr/>
              <p:nvPr/>
            </p:nvSpPr>
            <p:spPr>
              <a:xfrm rot="10800000" flipV="1">
                <a:off x="7264929" y="2073638"/>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BAFEBDAC-C605-BDD4-B9EB-77AADB689652}"/>
                  </a:ext>
                </a:extLst>
              </p:cNvPr>
              <p:cNvSpPr txBox="1"/>
              <p:nvPr/>
            </p:nvSpPr>
            <p:spPr>
              <a:xfrm>
                <a:off x="9426481" y="2431537"/>
                <a:ext cx="2259255" cy="845103"/>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ja-JP" altLang="en-US" sz="3200" b="1" spc="10" dirty="0">
                    <a:solidFill>
                      <a:srgbClr val="EC008C"/>
                    </a:solidFill>
                    <a:uFill>
                      <a:solidFill>
                        <a:srgbClr val="231F20"/>
                      </a:solidFill>
                    </a:uFill>
                    <a:latin typeface="Century Gothic"/>
                    <a:cs typeface="Century Gothic"/>
                  </a:rPr>
                  <a:t>　</a:t>
                </a: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500</a:t>
                </a:r>
                <a:endParaRPr sz="3600" dirty="0">
                  <a:latin typeface="Century Gothic"/>
                  <a:cs typeface="Century Gothic"/>
                </a:endParaRPr>
              </a:p>
            </p:txBody>
          </p:sp>
          <p:sp>
            <p:nvSpPr>
              <p:cNvPr id="8" name="object 261">
                <a:extLst>
                  <a:ext uri="{FF2B5EF4-FFF2-40B4-BE49-F238E27FC236}">
                    <a16:creationId xmlns:a16="http://schemas.microsoft.com/office/drawing/2014/main" id="{5BAF8B3F-7457-684A-2530-90FF47E6B8C3}"/>
                  </a:ext>
                </a:extLst>
              </p:cNvPr>
              <p:cNvSpPr txBox="1"/>
              <p:nvPr/>
            </p:nvSpPr>
            <p:spPr>
              <a:xfrm>
                <a:off x="7556844" y="335708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２４７８３３７</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B85C0B2B-A9FA-6CF1-FC20-8160471F9A43}"/>
                  </a:ext>
                </a:extLst>
              </p:cNvPr>
              <p:cNvSpPr txBox="1"/>
              <p:nvPr/>
            </p:nvSpPr>
            <p:spPr>
              <a:xfrm flipH="1">
                <a:off x="11454904" y="2368539"/>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C0D11A1D-93D0-4DB7-7FDE-0E5CEC3EDF4B}"/>
                  </a:ext>
                </a:extLst>
              </p:cNvPr>
              <p:cNvSpPr txBox="1"/>
              <p:nvPr/>
            </p:nvSpPr>
            <p:spPr>
              <a:xfrm>
                <a:off x="7265603" y="2943729"/>
                <a:ext cx="742238"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MCG</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B99B6F15-2428-8398-B66F-35455557DA67}"/>
                  </a:ext>
                </a:extLst>
              </p:cNvPr>
              <p:cNvSpPr/>
              <p:nvPr/>
            </p:nvSpPr>
            <p:spPr>
              <a:xfrm rot="10800000" flipV="1">
                <a:off x="7265602" y="3253545"/>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14" name="object 261">
                <a:extLst>
                  <a:ext uri="{FF2B5EF4-FFF2-40B4-BE49-F238E27FC236}">
                    <a16:creationId xmlns:a16="http://schemas.microsoft.com/office/drawing/2014/main" id="{FE12BE6C-6540-FC4A-697C-128B37070D36}"/>
                  </a:ext>
                </a:extLst>
              </p:cNvPr>
              <p:cNvSpPr txBox="1"/>
              <p:nvPr/>
            </p:nvSpPr>
            <p:spPr>
              <a:xfrm>
                <a:off x="9932272" y="3343116"/>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ja-JP" altLang="en-US" sz="2400" spc="300" dirty="0">
                    <a:solidFill>
                      <a:srgbClr val="231F20"/>
                    </a:solidFill>
                    <a:latin typeface="UD デジタル 教科書体 NK-R" panose="02020400000000000000" pitchFamily="18" charset="-128"/>
                    <a:ea typeface="UD デジタル 教科書体 NK-R" panose="02020400000000000000" pitchFamily="18" charset="-128"/>
                    <a:cs typeface="PMingLiU"/>
                  </a:rPr>
                  <a:t>２４７８３３８</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18" name="テキスト ボックス 17">
                <a:extLst>
                  <a:ext uri="{FF2B5EF4-FFF2-40B4-BE49-F238E27FC236}">
                    <a16:creationId xmlns:a16="http://schemas.microsoft.com/office/drawing/2014/main" id="{8D5E3336-7AEB-1D0C-8DE3-6F7E05810FBE}"/>
                  </a:ext>
                </a:extLst>
              </p:cNvPr>
              <p:cNvSpPr txBox="1"/>
              <p:nvPr/>
            </p:nvSpPr>
            <p:spPr>
              <a:xfrm>
                <a:off x="7956397" y="3778377"/>
                <a:ext cx="1107996" cy="369332"/>
              </a:xfrm>
              <a:prstGeom prst="rect">
                <a:avLst/>
              </a:prstGeom>
              <a:noFill/>
            </p:spPr>
            <p:txBody>
              <a:bodyPr wrap="none" rtlCol="0">
                <a:spAutoFit/>
              </a:bodyPr>
              <a:lstStyle/>
              <a:p>
                <a:r>
                  <a:rPr kumimoji="1" lang="ja-JP" altLang="en-US" dirty="0"/>
                  <a:t>プレーン</a:t>
                </a:r>
              </a:p>
            </p:txBody>
          </p:sp>
          <p:sp>
            <p:nvSpPr>
              <p:cNvPr id="19" name="テキスト ボックス 18">
                <a:extLst>
                  <a:ext uri="{FF2B5EF4-FFF2-40B4-BE49-F238E27FC236}">
                    <a16:creationId xmlns:a16="http://schemas.microsoft.com/office/drawing/2014/main" id="{3A6BF85B-D224-0ADD-3BF9-17C84074BDDA}"/>
                  </a:ext>
                </a:extLst>
              </p:cNvPr>
              <p:cNvSpPr txBox="1"/>
              <p:nvPr/>
            </p:nvSpPr>
            <p:spPr>
              <a:xfrm>
                <a:off x="10423231" y="3773771"/>
                <a:ext cx="877163" cy="369332"/>
              </a:xfrm>
              <a:prstGeom prst="rect">
                <a:avLst/>
              </a:prstGeom>
              <a:noFill/>
            </p:spPr>
            <p:txBody>
              <a:bodyPr wrap="none" rtlCol="0">
                <a:spAutoFit/>
              </a:bodyPr>
              <a:lstStyle/>
              <a:p>
                <a:r>
                  <a:rPr lang="ja-JP" altLang="en-US" dirty="0"/>
                  <a:t>きなこ</a:t>
                </a:r>
                <a:endParaRPr kumimoji="1" lang="ja-JP" altLang="en-US" dirty="0"/>
              </a:p>
            </p:txBody>
          </p:sp>
          <p:sp>
            <p:nvSpPr>
              <p:cNvPr id="33" name="テキスト ボックス 32">
                <a:extLst>
                  <a:ext uri="{FF2B5EF4-FFF2-40B4-BE49-F238E27FC236}">
                    <a16:creationId xmlns:a16="http://schemas.microsoft.com/office/drawing/2014/main" id="{EA5294F3-DAE7-73EA-D565-345F39E92896}"/>
                  </a:ext>
                </a:extLst>
              </p:cNvPr>
              <p:cNvSpPr txBox="1"/>
              <p:nvPr/>
            </p:nvSpPr>
            <p:spPr>
              <a:xfrm>
                <a:off x="7147550" y="3378175"/>
                <a:ext cx="415498" cy="369332"/>
              </a:xfrm>
              <a:prstGeom prst="rect">
                <a:avLst/>
              </a:prstGeom>
              <a:noFill/>
            </p:spPr>
            <p:txBody>
              <a:bodyPr wrap="none" rtlCol="0">
                <a:spAutoFit/>
              </a:bodyPr>
              <a:lstStyle/>
              <a:p>
                <a:r>
                  <a:rPr kumimoji="1" lang="ja-JP" altLang="en-US" dirty="0"/>
                  <a:t>①</a:t>
                </a:r>
              </a:p>
            </p:txBody>
          </p:sp>
          <p:sp>
            <p:nvSpPr>
              <p:cNvPr id="36" name="テキスト ボックス 35">
                <a:extLst>
                  <a:ext uri="{FF2B5EF4-FFF2-40B4-BE49-F238E27FC236}">
                    <a16:creationId xmlns:a16="http://schemas.microsoft.com/office/drawing/2014/main" id="{8762EEBC-58C0-39A1-790A-C7E6F51CD3EF}"/>
                  </a:ext>
                </a:extLst>
              </p:cNvPr>
              <p:cNvSpPr txBox="1"/>
              <p:nvPr/>
            </p:nvSpPr>
            <p:spPr>
              <a:xfrm>
                <a:off x="9497267" y="3346963"/>
                <a:ext cx="415498" cy="369332"/>
              </a:xfrm>
              <a:prstGeom prst="rect">
                <a:avLst/>
              </a:prstGeom>
              <a:noFill/>
            </p:spPr>
            <p:txBody>
              <a:bodyPr wrap="none" rtlCol="0">
                <a:spAutoFit/>
              </a:bodyPr>
              <a:lstStyle/>
              <a:p>
                <a:r>
                  <a:rPr lang="ja-JP" altLang="en-US" dirty="0"/>
                  <a:t>②</a:t>
                </a:r>
                <a:endParaRPr kumimoji="1" lang="ja-JP" altLang="en-US" dirty="0"/>
              </a:p>
            </p:txBody>
          </p:sp>
          <p:sp>
            <p:nvSpPr>
              <p:cNvPr id="54" name="object 254">
                <a:extLst>
                  <a:ext uri="{FF2B5EF4-FFF2-40B4-BE49-F238E27FC236}">
                    <a16:creationId xmlns:a16="http://schemas.microsoft.com/office/drawing/2014/main" id="{27FC6CFB-F3E6-080A-0FDF-2C9D2181D04C}"/>
                  </a:ext>
                </a:extLst>
              </p:cNvPr>
              <p:cNvSpPr txBox="1"/>
              <p:nvPr/>
            </p:nvSpPr>
            <p:spPr>
              <a:xfrm>
                <a:off x="7286224" y="4782870"/>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14.3×13.9×3cm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5" name="テキスト ボックス 54">
                <a:extLst>
                  <a:ext uri="{FF2B5EF4-FFF2-40B4-BE49-F238E27FC236}">
                    <a16:creationId xmlns:a16="http://schemas.microsoft.com/office/drawing/2014/main" id="{CA65697C-6C10-2391-CB54-ADC08B180905}"/>
                  </a:ext>
                </a:extLst>
              </p:cNvPr>
              <p:cNvSpPr txBox="1"/>
              <p:nvPr/>
            </p:nvSpPr>
            <p:spPr>
              <a:xfrm>
                <a:off x="9623015" y="5731578"/>
                <a:ext cx="2296070"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6" name="object 254">
                <a:extLst>
                  <a:ext uri="{FF2B5EF4-FFF2-40B4-BE49-F238E27FC236}">
                    <a16:creationId xmlns:a16="http://schemas.microsoft.com/office/drawing/2014/main" id="{962635ED-8908-1A2F-6F8B-D120067C25C4}"/>
                  </a:ext>
                </a:extLst>
              </p:cNvPr>
              <p:cNvSpPr txBox="1"/>
              <p:nvPr/>
            </p:nvSpPr>
            <p:spPr>
              <a:xfrm>
                <a:off x="9606910" y="5939204"/>
                <a:ext cx="2289473"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sp>
            <p:nvSpPr>
              <p:cNvPr id="57" name="テキスト ボックス 56">
                <a:extLst>
                  <a:ext uri="{FF2B5EF4-FFF2-40B4-BE49-F238E27FC236}">
                    <a16:creationId xmlns:a16="http://schemas.microsoft.com/office/drawing/2014/main" id="{AF9EDDBC-1F3F-5F5D-5C02-2DD1ACE26658}"/>
                  </a:ext>
                </a:extLst>
              </p:cNvPr>
              <p:cNvSpPr txBox="1"/>
              <p:nvPr/>
            </p:nvSpPr>
            <p:spPr>
              <a:xfrm>
                <a:off x="7320976" y="5733144"/>
                <a:ext cx="22968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58" name="object 254">
                <a:extLst>
                  <a:ext uri="{FF2B5EF4-FFF2-40B4-BE49-F238E27FC236}">
                    <a16:creationId xmlns:a16="http://schemas.microsoft.com/office/drawing/2014/main" id="{A5A7071F-E96E-6E42-E124-5680A859D0B6}"/>
                  </a:ext>
                </a:extLst>
              </p:cNvPr>
              <p:cNvSpPr txBox="1"/>
              <p:nvPr/>
            </p:nvSpPr>
            <p:spPr>
              <a:xfrm>
                <a:off x="7149698" y="5940770"/>
                <a:ext cx="2609952"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sp>
          <p:nvSpPr>
            <p:cNvPr id="59" name="角丸四角形 621">
              <a:extLst>
                <a:ext uri="{FF2B5EF4-FFF2-40B4-BE49-F238E27FC236}">
                  <a16:creationId xmlns:a16="http://schemas.microsoft.com/office/drawing/2014/main" id="{4DFC1EEF-B262-473D-A908-4CF4C063D8E3}"/>
                </a:ext>
              </a:extLst>
            </p:cNvPr>
            <p:cNvSpPr/>
            <p:nvPr/>
          </p:nvSpPr>
          <p:spPr>
            <a:xfrm>
              <a:off x="9931076" y="2429435"/>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object 258">
              <a:extLst>
                <a:ext uri="{FF2B5EF4-FFF2-40B4-BE49-F238E27FC236}">
                  <a16:creationId xmlns:a16="http://schemas.microsoft.com/office/drawing/2014/main" id="{187395BB-5762-DA03-60D7-8FA5C4B5A84F}"/>
                </a:ext>
              </a:extLst>
            </p:cNvPr>
            <p:cNvSpPr txBox="1"/>
            <p:nvPr/>
          </p:nvSpPr>
          <p:spPr>
            <a:xfrm>
              <a:off x="10026660" y="2525230"/>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grpSp>
        <p:nvGrpSpPr>
          <p:cNvPr id="2" name="グループ化 1">
            <a:extLst>
              <a:ext uri="{FF2B5EF4-FFF2-40B4-BE49-F238E27FC236}">
                <a16:creationId xmlns:a16="http://schemas.microsoft.com/office/drawing/2014/main" id="{1865EE86-0B30-8C4B-89C5-4487CA92D98C}"/>
              </a:ext>
            </a:extLst>
          </p:cNvPr>
          <p:cNvGrpSpPr/>
          <p:nvPr/>
        </p:nvGrpSpPr>
        <p:grpSpPr>
          <a:xfrm>
            <a:off x="9827342" y="556619"/>
            <a:ext cx="1791621" cy="459858"/>
            <a:chOff x="10105174" y="276646"/>
            <a:chExt cx="1791621" cy="459858"/>
          </a:xfrm>
        </p:grpSpPr>
        <p:sp>
          <p:nvSpPr>
            <p:cNvPr id="5" name="テキスト ボックス 4">
              <a:extLst>
                <a:ext uri="{FF2B5EF4-FFF2-40B4-BE49-F238E27FC236}">
                  <a16:creationId xmlns:a16="http://schemas.microsoft.com/office/drawing/2014/main" id="{BB86074F-9729-6B96-2D95-8DF3E56F3128}"/>
                </a:ext>
              </a:extLst>
            </p:cNvPr>
            <p:cNvSpPr txBox="1"/>
            <p:nvPr/>
          </p:nvSpPr>
          <p:spPr>
            <a:xfrm>
              <a:off x="10312287" y="276646"/>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cxnSp>
          <p:nvCxnSpPr>
            <p:cNvPr id="11" name="直線コネクタ 10">
              <a:extLst>
                <a:ext uri="{FF2B5EF4-FFF2-40B4-BE49-F238E27FC236}">
                  <a16:creationId xmlns:a16="http://schemas.microsoft.com/office/drawing/2014/main" id="{5041848B-6843-6354-44A6-B32104C37331}"/>
                </a:ext>
              </a:extLst>
            </p:cNvPr>
            <p:cNvCxnSpPr>
              <a:cxnSpLocks/>
            </p:cNvCxnSpPr>
            <p:nvPr/>
          </p:nvCxnSpPr>
          <p:spPr>
            <a:xfrm flipH="1">
              <a:off x="10105174" y="60486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216B9505-43DA-FBA0-D1E2-45FE1B1225A8}"/>
                </a:ext>
              </a:extLst>
            </p:cNvPr>
            <p:cNvCxnSpPr>
              <a:cxnSpLocks/>
            </p:cNvCxnSpPr>
            <p:nvPr/>
          </p:nvCxnSpPr>
          <p:spPr>
            <a:xfrm flipH="1">
              <a:off x="10222385" y="610177"/>
              <a:ext cx="1547635" cy="455"/>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12" name="図 11">
            <a:extLst>
              <a:ext uri="{FF2B5EF4-FFF2-40B4-BE49-F238E27FC236}">
                <a16:creationId xmlns:a16="http://schemas.microsoft.com/office/drawing/2014/main" id="{D608302A-E97C-3883-997D-FCD7B88CF23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9231" y="171017"/>
            <a:ext cx="3041965" cy="1416716"/>
          </a:xfrm>
          <a:prstGeom prst="rect">
            <a:avLst/>
          </a:prstGeom>
        </p:spPr>
      </p:pic>
      <p:sp>
        <p:nvSpPr>
          <p:cNvPr id="17" name="object 258">
            <a:extLst>
              <a:ext uri="{FF2B5EF4-FFF2-40B4-BE49-F238E27FC236}">
                <a16:creationId xmlns:a16="http://schemas.microsoft.com/office/drawing/2014/main" id="{29FE8FBE-259B-8B5A-7FA1-DD75AF8AE081}"/>
              </a:ext>
            </a:extLst>
          </p:cNvPr>
          <p:cNvSpPr txBox="1"/>
          <p:nvPr/>
        </p:nvSpPr>
        <p:spPr>
          <a:xfrm>
            <a:off x="7754236" y="3070334"/>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94001</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1395658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52AB5-24D1-EC2E-9048-B3B2FB12AABD}"/>
            </a:ext>
          </a:extLst>
        </p:cNvPr>
        <p:cNvGrpSpPr/>
        <p:nvPr/>
      </p:nvGrpSpPr>
      <p:grpSpPr>
        <a:xfrm>
          <a:off x="0" y="0"/>
          <a:ext cx="0" cy="0"/>
          <a:chOff x="0" y="0"/>
          <a:chExt cx="0" cy="0"/>
        </a:xfrm>
      </p:grpSpPr>
      <p:sp>
        <p:nvSpPr>
          <p:cNvPr id="59" name="直角三角形 58">
            <a:extLst>
              <a:ext uri="{FF2B5EF4-FFF2-40B4-BE49-F238E27FC236}">
                <a16:creationId xmlns:a16="http://schemas.microsoft.com/office/drawing/2014/main" id="{DA79DCA7-EE48-2460-1BBC-7EAB4B05C9FA}"/>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58" name="図 57">
            <a:extLst>
              <a:ext uri="{FF2B5EF4-FFF2-40B4-BE49-F238E27FC236}">
                <a16:creationId xmlns:a16="http://schemas.microsoft.com/office/drawing/2014/main" id="{F2BF4D6E-8410-E40A-E95B-EC3C8D9A9E1C}"/>
              </a:ext>
            </a:extLst>
          </p:cNvPr>
          <p:cNvPicPr>
            <a:picLocks noChangeAspect="1"/>
          </p:cNvPicPr>
          <p:nvPr/>
        </p:nvPicPr>
        <p:blipFill>
          <a:blip r:embed="rId2">
            <a:extLst>
              <a:ext uri="{28A0092B-C50C-407E-A947-70E740481C1C}">
                <a14:useLocalDpi xmlns:a14="http://schemas.microsoft.com/office/drawing/2010/main" val="0"/>
              </a:ext>
            </a:extLst>
          </a:blip>
          <a:srcRect l="11994" t="3798" r="27186" b="3887"/>
          <a:stretch>
            <a:fillRect/>
          </a:stretch>
        </p:blipFill>
        <p:spPr>
          <a:xfrm>
            <a:off x="0" y="0"/>
            <a:ext cx="6777648" cy="6858000"/>
          </a:xfrm>
          <a:prstGeom prst="rect">
            <a:avLst/>
          </a:prstGeom>
        </p:spPr>
      </p:pic>
      <p:grpSp>
        <p:nvGrpSpPr>
          <p:cNvPr id="17" name="グループ化 16">
            <a:extLst>
              <a:ext uri="{FF2B5EF4-FFF2-40B4-BE49-F238E27FC236}">
                <a16:creationId xmlns:a16="http://schemas.microsoft.com/office/drawing/2014/main" id="{F757AB2B-576E-48A6-4012-251447443290}"/>
              </a:ext>
            </a:extLst>
          </p:cNvPr>
          <p:cNvGrpSpPr/>
          <p:nvPr/>
        </p:nvGrpSpPr>
        <p:grpSpPr>
          <a:xfrm>
            <a:off x="7041218" y="1260777"/>
            <a:ext cx="5064596" cy="5154408"/>
            <a:chOff x="6917406" y="1122473"/>
            <a:chExt cx="5064596" cy="5154408"/>
          </a:xfrm>
        </p:grpSpPr>
        <p:sp>
          <p:nvSpPr>
            <p:cNvPr id="3" name="object 258">
              <a:extLst>
                <a:ext uri="{FF2B5EF4-FFF2-40B4-BE49-F238E27FC236}">
                  <a16:creationId xmlns:a16="http://schemas.microsoft.com/office/drawing/2014/main" id="{09E25A90-1BB9-157A-8846-9E9049F66760}"/>
                </a:ext>
              </a:extLst>
            </p:cNvPr>
            <p:cNvSpPr txBox="1"/>
            <p:nvPr/>
          </p:nvSpPr>
          <p:spPr>
            <a:xfrm>
              <a:off x="6979935" y="1122473"/>
              <a:ext cx="4638073"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北海道チョコラングドシャ</a:t>
              </a:r>
            </a:p>
            <a:p>
              <a:pPr marL="12700">
                <a:lnSpc>
                  <a:spcPts val="910"/>
                </a:lnSpc>
                <a:spcBef>
                  <a:spcPts val="100"/>
                </a:spcBef>
              </a:pPr>
              <a:r>
                <a:rPr lang="ja-JP" altLang="en-US" sz="2400" b="1" dirty="0">
                  <a:latin typeface="游ゴシック" panose="020B0400000000000000" pitchFamily="50" charset="-128"/>
                  <a:cs typeface="Microsoft JhengHei"/>
                </a:rPr>
                <a:t>　</a:t>
              </a:r>
            </a:p>
            <a:p>
              <a:pPr marL="12700">
                <a:lnSpc>
                  <a:spcPts val="910"/>
                </a:lnSpc>
                <a:spcBef>
                  <a:spcPts val="100"/>
                </a:spcBef>
              </a:pPr>
              <a:endParaRPr lang="ja-JP" altLang="en-US"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ショコラ</a:t>
              </a:r>
              <a:r>
                <a:rPr lang="en-US" altLang="ja-JP" sz="2400" b="1" dirty="0">
                  <a:latin typeface="游ゴシック" panose="020B0400000000000000" pitchFamily="50" charset="-128"/>
                  <a:cs typeface="Microsoft JhengHei"/>
                </a:rPr>
                <a:t>3</a:t>
              </a:r>
              <a:r>
                <a:rPr lang="ja-JP" altLang="en-US" sz="2400" b="1" dirty="0">
                  <a:latin typeface="游ゴシック" panose="020B0400000000000000" pitchFamily="50" charset="-128"/>
                  <a:cs typeface="Microsoft JhengHei"/>
                </a:rPr>
                <a:t>枚</a:t>
              </a:r>
            </a:p>
          </p:txBody>
        </p:sp>
        <p:sp>
          <p:nvSpPr>
            <p:cNvPr id="4" name="object 253">
              <a:extLst>
                <a:ext uri="{FF2B5EF4-FFF2-40B4-BE49-F238E27FC236}">
                  <a16:creationId xmlns:a16="http://schemas.microsoft.com/office/drawing/2014/main" id="{E2DF3DAA-87B0-E206-1F78-A271F74F185E}"/>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90</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(30×3</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B3EA7BCD-9085-4953-6036-5570E54AC532}"/>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8C41E072-15EA-FE9D-CBF2-426FB475417F}"/>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300</a:t>
              </a:r>
              <a:endParaRPr sz="3600" dirty="0">
                <a:latin typeface="Century Gothic"/>
                <a:cs typeface="Century Gothic"/>
              </a:endParaRPr>
            </a:p>
          </p:txBody>
        </p:sp>
        <p:sp>
          <p:nvSpPr>
            <p:cNvPr id="8" name="object 261">
              <a:extLst>
                <a:ext uri="{FF2B5EF4-FFF2-40B4-BE49-F238E27FC236}">
                  <a16:creationId xmlns:a16="http://schemas.microsoft.com/office/drawing/2014/main" id="{455221D9-29B2-1074-856F-FFBB194ABAD5}"/>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2478328</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8B1CF267-173D-0C84-FD74-643C2230FEC0}"/>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46D31F60-3BCC-3A91-3452-5368B40EF216}"/>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MHD</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AAFF1F14-2E23-D479-6BFD-F616ED9A88CD}"/>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177E6886-F590-7498-3881-A2BC4C796B81}"/>
                </a:ext>
              </a:extLst>
            </p:cNvPr>
            <p:cNvGrpSpPr/>
            <p:nvPr/>
          </p:nvGrpSpPr>
          <p:grpSpPr>
            <a:xfrm>
              <a:off x="7912239" y="1848614"/>
              <a:ext cx="3143147" cy="880461"/>
              <a:chOff x="7469294" y="528159"/>
              <a:chExt cx="3143147" cy="880461"/>
            </a:xfrm>
          </p:grpSpPr>
          <p:sp>
            <p:nvSpPr>
              <p:cNvPr id="21" name="角丸四角形 621">
                <a:extLst>
                  <a:ext uri="{FF2B5EF4-FFF2-40B4-BE49-F238E27FC236}">
                    <a16:creationId xmlns:a16="http://schemas.microsoft.com/office/drawing/2014/main" id="{27F84A0C-1A26-A833-0FAA-FD1555FB658B}"/>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7565F764-21F1-9D27-B98E-CE47533411D4}"/>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sp>
            <p:nvSpPr>
              <p:cNvPr id="2" name="object 258">
                <a:extLst>
                  <a:ext uri="{FF2B5EF4-FFF2-40B4-BE49-F238E27FC236}">
                    <a16:creationId xmlns:a16="http://schemas.microsoft.com/office/drawing/2014/main" id="{6B1BDA5E-2018-0535-00DF-D17016B1D476}"/>
                  </a:ext>
                </a:extLst>
              </p:cNvPr>
              <p:cNvSpPr txBox="1"/>
              <p:nvPr/>
            </p:nvSpPr>
            <p:spPr>
              <a:xfrm>
                <a:off x="7469294" y="1279674"/>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00001</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583B738E-5868-15BD-3BF2-C28D249F2645}"/>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11.5×4×16cm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120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100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31" name="グループ化 30">
              <a:extLst>
                <a:ext uri="{FF2B5EF4-FFF2-40B4-BE49-F238E27FC236}">
                  <a16:creationId xmlns:a16="http://schemas.microsoft.com/office/drawing/2014/main" id="{0E028C58-62AC-B2B9-4083-61230E8447F1}"/>
                </a:ext>
              </a:extLst>
            </p:cNvPr>
            <p:cNvGrpSpPr/>
            <p:nvPr/>
          </p:nvGrpSpPr>
          <p:grpSpPr>
            <a:xfrm>
              <a:off x="7073369" y="4941211"/>
              <a:ext cx="2312175" cy="370552"/>
              <a:chOff x="7151724" y="5983988"/>
              <a:chExt cx="2129979" cy="370552"/>
            </a:xfrm>
          </p:grpSpPr>
          <p:sp>
            <p:nvSpPr>
              <p:cNvPr id="32" name="テキスト ボックス 31">
                <a:extLst>
                  <a:ext uri="{FF2B5EF4-FFF2-40B4-BE49-F238E27FC236}">
                    <a16:creationId xmlns:a16="http://schemas.microsoft.com/office/drawing/2014/main" id="{FFF9CB40-1A26-7E79-0FF8-CB40D7B0F67B}"/>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84EDA67F-FC80-C259-6A7F-AB9EAA2B059C}"/>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4" name="グループ化 33">
              <a:extLst>
                <a:ext uri="{FF2B5EF4-FFF2-40B4-BE49-F238E27FC236}">
                  <a16:creationId xmlns:a16="http://schemas.microsoft.com/office/drawing/2014/main" id="{E383EAEF-5461-751D-3516-4B347CF99605}"/>
                </a:ext>
              </a:extLst>
            </p:cNvPr>
            <p:cNvGrpSpPr/>
            <p:nvPr/>
          </p:nvGrpSpPr>
          <p:grpSpPr>
            <a:xfrm>
              <a:off x="9385102" y="4941211"/>
              <a:ext cx="2296071" cy="370552"/>
              <a:chOff x="9054452" y="5987830"/>
              <a:chExt cx="2296071" cy="370552"/>
            </a:xfrm>
          </p:grpSpPr>
          <p:sp>
            <p:nvSpPr>
              <p:cNvPr id="35" name="テキスト ボックス 34">
                <a:extLst>
                  <a:ext uri="{FF2B5EF4-FFF2-40B4-BE49-F238E27FC236}">
                    <a16:creationId xmlns:a16="http://schemas.microsoft.com/office/drawing/2014/main" id="{55F77C60-FCF0-7C87-6D83-7CF26D7E9898}"/>
                  </a:ext>
                </a:extLst>
              </p:cNvPr>
              <p:cNvSpPr txBox="1"/>
              <p:nvPr/>
            </p:nvSpPr>
            <p:spPr>
              <a:xfrm>
                <a:off x="9054452" y="5987830"/>
                <a:ext cx="2296071"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6" name="object 254">
                <a:extLst>
                  <a:ext uri="{FF2B5EF4-FFF2-40B4-BE49-F238E27FC236}">
                    <a16:creationId xmlns:a16="http://schemas.microsoft.com/office/drawing/2014/main" id="{18EBCB2F-332C-CEF5-2FDE-0674FE562D9E}"/>
                  </a:ext>
                </a:extLst>
              </p:cNvPr>
              <p:cNvSpPr txBox="1"/>
              <p:nvPr/>
            </p:nvSpPr>
            <p:spPr>
              <a:xfrm>
                <a:off x="9148177" y="61954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クール便</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7" name="グループ化 36">
              <a:extLst>
                <a:ext uri="{FF2B5EF4-FFF2-40B4-BE49-F238E27FC236}">
                  <a16:creationId xmlns:a16="http://schemas.microsoft.com/office/drawing/2014/main" id="{1A5F6FC7-4A5C-F2C4-C1EB-EFCD0E4F2CE4}"/>
                </a:ext>
              </a:extLst>
            </p:cNvPr>
            <p:cNvGrpSpPr/>
            <p:nvPr/>
          </p:nvGrpSpPr>
          <p:grpSpPr>
            <a:xfrm>
              <a:off x="6917406" y="4562653"/>
              <a:ext cx="2609952" cy="370552"/>
              <a:chOff x="8916045" y="5987830"/>
              <a:chExt cx="2109066" cy="370552"/>
            </a:xfrm>
          </p:grpSpPr>
          <p:sp>
            <p:nvSpPr>
              <p:cNvPr id="38" name="テキスト ボックス 37">
                <a:extLst>
                  <a:ext uri="{FF2B5EF4-FFF2-40B4-BE49-F238E27FC236}">
                    <a16:creationId xmlns:a16="http://schemas.microsoft.com/office/drawing/2014/main" id="{C362E3CA-97D0-2F7E-4311-9C6D342DFFC7}"/>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9" name="object 254">
                <a:extLst>
                  <a:ext uri="{FF2B5EF4-FFF2-40B4-BE49-F238E27FC236}">
                    <a16:creationId xmlns:a16="http://schemas.microsoft.com/office/drawing/2014/main" id="{06E1DCEC-4857-C419-5B2E-1ED9B5AD5706}"/>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40" name="グループ化 39">
              <a:extLst>
                <a:ext uri="{FF2B5EF4-FFF2-40B4-BE49-F238E27FC236}">
                  <a16:creationId xmlns:a16="http://schemas.microsoft.com/office/drawing/2014/main" id="{A8D4080F-E049-6EE5-6DEB-FFD180FB90D7}"/>
                </a:ext>
              </a:extLst>
            </p:cNvPr>
            <p:cNvGrpSpPr/>
            <p:nvPr/>
          </p:nvGrpSpPr>
          <p:grpSpPr>
            <a:xfrm>
              <a:off x="9213991" y="4562653"/>
              <a:ext cx="2609952" cy="370552"/>
              <a:chOff x="8916045" y="5987830"/>
              <a:chExt cx="2109066" cy="370552"/>
            </a:xfrm>
          </p:grpSpPr>
          <p:sp>
            <p:nvSpPr>
              <p:cNvPr id="41" name="テキスト ボックス 40">
                <a:extLst>
                  <a:ext uri="{FF2B5EF4-FFF2-40B4-BE49-F238E27FC236}">
                    <a16:creationId xmlns:a16="http://schemas.microsoft.com/office/drawing/2014/main" id="{F27936E5-6E2C-FA96-4C9E-B0313B168D30}"/>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2" name="object 254">
                <a:extLst>
                  <a:ext uri="{FF2B5EF4-FFF2-40B4-BE49-F238E27FC236}">
                    <a16:creationId xmlns:a16="http://schemas.microsoft.com/office/drawing/2014/main" id="{111ECA8A-E35E-E285-101F-6DAE85CF3A7D}"/>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43" name="グループ化 42">
              <a:extLst>
                <a:ext uri="{FF2B5EF4-FFF2-40B4-BE49-F238E27FC236}">
                  <a16:creationId xmlns:a16="http://schemas.microsoft.com/office/drawing/2014/main" id="{FC377279-8707-77D1-0F8E-2E1492FDCBBD}"/>
                </a:ext>
              </a:extLst>
            </p:cNvPr>
            <p:cNvGrpSpPr/>
            <p:nvPr/>
          </p:nvGrpSpPr>
          <p:grpSpPr>
            <a:xfrm>
              <a:off x="7034862" y="5423874"/>
              <a:ext cx="4655961" cy="370552"/>
              <a:chOff x="8988432" y="6005390"/>
              <a:chExt cx="3266360" cy="370552"/>
            </a:xfrm>
          </p:grpSpPr>
          <p:sp>
            <p:nvSpPr>
              <p:cNvPr id="44" name="テキスト ボックス 43">
                <a:extLst>
                  <a:ext uri="{FF2B5EF4-FFF2-40B4-BE49-F238E27FC236}">
                    <a16:creationId xmlns:a16="http://schemas.microsoft.com/office/drawing/2014/main" id="{83B01D03-8541-8436-B92A-341976405164}"/>
                  </a:ext>
                </a:extLst>
              </p:cNvPr>
              <p:cNvSpPr txBox="1"/>
              <p:nvPr/>
            </p:nvSpPr>
            <p:spPr>
              <a:xfrm>
                <a:off x="9020329" y="6005390"/>
                <a:ext cx="3227692"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45" name="object 254">
                <a:extLst>
                  <a:ext uri="{FF2B5EF4-FFF2-40B4-BE49-F238E27FC236}">
                    <a16:creationId xmlns:a16="http://schemas.microsoft.com/office/drawing/2014/main" id="{56E7B26D-22F3-A9E4-5FE0-62D5226FB95E}"/>
                  </a:ext>
                </a:extLst>
              </p:cNvPr>
              <p:cNvSpPr txBox="1"/>
              <p:nvPr/>
            </p:nvSpPr>
            <p:spPr>
              <a:xfrm>
                <a:off x="8988432" y="6197381"/>
                <a:ext cx="3266360" cy="151773"/>
              </a:xfrm>
              <a:prstGeom prst="rect">
                <a:avLst/>
              </a:prstGeom>
            </p:spPr>
            <p:txBody>
              <a:bodyPr vert="horz" wrap="square" lIns="0" tIns="13335" rIns="0" bIns="0" rtlCol="0">
                <a:spAutoFit/>
              </a:bodyPr>
              <a:lstStyle/>
              <a:p>
                <a:pPr marL="12700" algn="ctr">
                  <a:lnSpc>
                    <a:spcPts val="700"/>
                  </a:lnSpc>
                  <a:tabLst>
                    <a:tab pos="290830" algn="l"/>
                  </a:tabLst>
                </a:pP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90</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個単位でご注文ください</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sp>
          <p:nvSpPr>
            <p:cNvPr id="46" name="object 254">
              <a:extLst>
                <a:ext uri="{FF2B5EF4-FFF2-40B4-BE49-F238E27FC236}">
                  <a16:creationId xmlns:a16="http://schemas.microsoft.com/office/drawing/2014/main" id="{3BEC28BE-D86B-EDA3-3636-01D2069E1E35}"/>
                </a:ext>
              </a:extLst>
            </p:cNvPr>
            <p:cNvSpPr txBox="1"/>
            <p:nvPr/>
          </p:nvSpPr>
          <p:spPr>
            <a:xfrm>
              <a:off x="6975652" y="5986417"/>
              <a:ext cx="5006350" cy="290464"/>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月中旬まではクール便での出荷となります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sp>
        <p:nvSpPr>
          <p:cNvPr id="16" name="正方形/長方形 15">
            <a:extLst>
              <a:ext uri="{FF2B5EF4-FFF2-40B4-BE49-F238E27FC236}">
                <a16:creationId xmlns:a16="http://schemas.microsoft.com/office/drawing/2014/main" id="{C130317B-20E9-C1F9-CCE1-A846C0BDF5B1}"/>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51" name="グループ化 50">
            <a:extLst>
              <a:ext uri="{FF2B5EF4-FFF2-40B4-BE49-F238E27FC236}">
                <a16:creationId xmlns:a16="http://schemas.microsoft.com/office/drawing/2014/main" id="{7467F7EE-9519-AE55-F7EB-482319562748}"/>
              </a:ext>
            </a:extLst>
          </p:cNvPr>
          <p:cNvGrpSpPr/>
          <p:nvPr/>
        </p:nvGrpSpPr>
        <p:grpSpPr>
          <a:xfrm>
            <a:off x="9869181" y="337163"/>
            <a:ext cx="1791621" cy="459858"/>
            <a:chOff x="10105174" y="276646"/>
            <a:chExt cx="1791621" cy="459858"/>
          </a:xfrm>
        </p:grpSpPr>
        <p:sp>
          <p:nvSpPr>
            <p:cNvPr id="18" name="テキスト ボックス 17">
              <a:extLst>
                <a:ext uri="{FF2B5EF4-FFF2-40B4-BE49-F238E27FC236}">
                  <a16:creationId xmlns:a16="http://schemas.microsoft.com/office/drawing/2014/main" id="{AE4CE0DF-B50C-C532-996A-B887C280B15C}"/>
                </a:ext>
              </a:extLst>
            </p:cNvPr>
            <p:cNvSpPr txBox="1"/>
            <p:nvPr/>
          </p:nvSpPr>
          <p:spPr>
            <a:xfrm>
              <a:off x="10312287" y="276646"/>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cxnSp>
          <p:nvCxnSpPr>
            <p:cNvPr id="23" name="直線コネクタ 22">
              <a:extLst>
                <a:ext uri="{FF2B5EF4-FFF2-40B4-BE49-F238E27FC236}">
                  <a16:creationId xmlns:a16="http://schemas.microsoft.com/office/drawing/2014/main" id="{0F40DBB6-2712-61D5-DA92-A76F1D62B55B}"/>
                </a:ext>
              </a:extLst>
            </p:cNvPr>
            <p:cNvCxnSpPr>
              <a:cxnSpLocks/>
            </p:cNvCxnSpPr>
            <p:nvPr/>
          </p:nvCxnSpPr>
          <p:spPr>
            <a:xfrm flipH="1">
              <a:off x="10105174" y="604861"/>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D91A523A-CA4B-6BB2-DAFF-8C14C72DC686}"/>
                </a:ext>
              </a:extLst>
            </p:cNvPr>
            <p:cNvCxnSpPr>
              <a:cxnSpLocks/>
            </p:cNvCxnSpPr>
            <p:nvPr/>
          </p:nvCxnSpPr>
          <p:spPr>
            <a:xfrm flipH="1">
              <a:off x="10222385" y="610177"/>
              <a:ext cx="1547635" cy="455"/>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55" name="図 54">
            <a:extLst>
              <a:ext uri="{FF2B5EF4-FFF2-40B4-BE49-F238E27FC236}">
                <a16:creationId xmlns:a16="http://schemas.microsoft.com/office/drawing/2014/main" id="{9D8A97C3-A6EB-5BCF-FF1B-5C2E2AD19F84}"/>
              </a:ext>
            </a:extLst>
          </p:cNvPr>
          <p:cNvPicPr>
            <a:picLocks noChangeAspect="1"/>
          </p:cNvPicPr>
          <p:nvPr/>
        </p:nvPicPr>
        <p:blipFill>
          <a:blip r:embed="rId3"/>
          <a:srcRect l="25243" t="13511" r="37647" b="10556"/>
          <a:stretch>
            <a:fillRect/>
          </a:stretch>
        </p:blipFill>
        <p:spPr>
          <a:xfrm>
            <a:off x="315598" y="1698533"/>
            <a:ext cx="2120764" cy="2440903"/>
          </a:xfrm>
          <a:prstGeom prst="rect">
            <a:avLst/>
          </a:prstGeom>
        </p:spPr>
      </p:pic>
      <p:sp>
        <p:nvSpPr>
          <p:cNvPr id="53" name="正方形/長方形 52">
            <a:extLst>
              <a:ext uri="{FF2B5EF4-FFF2-40B4-BE49-F238E27FC236}">
                <a16:creationId xmlns:a16="http://schemas.microsoft.com/office/drawing/2014/main" id="{D24FB73A-8DD8-B9CA-DEA8-9AE87A48C7CA}"/>
              </a:ext>
            </a:extLst>
          </p:cNvPr>
          <p:cNvSpPr/>
          <p:nvPr/>
        </p:nvSpPr>
        <p:spPr>
          <a:xfrm>
            <a:off x="292145" y="1739091"/>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6DE77A2E-7ADA-3409-B854-DF1F5A27BC0F}"/>
              </a:ext>
            </a:extLst>
          </p:cNvPr>
          <p:cNvSpPr txBox="1"/>
          <p:nvPr/>
        </p:nvSpPr>
        <p:spPr>
          <a:xfrm>
            <a:off x="402377" y="1823484"/>
            <a:ext cx="877163" cy="369332"/>
          </a:xfrm>
          <a:prstGeom prst="rect">
            <a:avLst/>
          </a:prstGeom>
          <a:noFill/>
          <a:ln>
            <a:noFill/>
          </a:ln>
        </p:spPr>
        <p:txBody>
          <a:bodyPr wrap="none" rtlCol="0">
            <a:spAutoFit/>
          </a:bodyPr>
          <a:lstStyle/>
          <a:p>
            <a:r>
              <a:rPr lang="ja-JP" altLang="en-US" b="1" dirty="0">
                <a:solidFill>
                  <a:schemeClr val="bg1"/>
                </a:solidFill>
              </a:rPr>
              <a:t>北海道</a:t>
            </a:r>
            <a:endParaRPr kumimoji="1" lang="ja-JP" altLang="en-US" b="1" dirty="0">
              <a:solidFill>
                <a:schemeClr val="bg1"/>
              </a:solidFill>
            </a:endParaRPr>
          </a:p>
        </p:txBody>
      </p:sp>
      <p:pic>
        <p:nvPicPr>
          <p:cNvPr id="12" name="図 11">
            <a:extLst>
              <a:ext uri="{FF2B5EF4-FFF2-40B4-BE49-F238E27FC236}">
                <a16:creationId xmlns:a16="http://schemas.microsoft.com/office/drawing/2014/main" id="{9AE97E0D-1FE1-BDBB-3FB9-BA9D3077E9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75" y="52931"/>
            <a:ext cx="2788468" cy="1298656"/>
          </a:xfrm>
          <a:prstGeom prst="rect">
            <a:avLst/>
          </a:prstGeom>
        </p:spPr>
      </p:pic>
    </p:spTree>
    <p:extLst>
      <p:ext uri="{BB962C8B-B14F-4D97-AF65-F5344CB8AC3E}">
        <p14:creationId xmlns:p14="http://schemas.microsoft.com/office/powerpoint/2010/main" val="205344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A1E9C-A635-DF9F-1D8B-B4DC62E1E94D}"/>
            </a:ext>
          </a:extLst>
        </p:cNvPr>
        <p:cNvGrpSpPr/>
        <p:nvPr/>
      </p:nvGrpSpPr>
      <p:grpSpPr>
        <a:xfrm>
          <a:off x="0" y="0"/>
          <a:ext cx="0" cy="0"/>
          <a:chOff x="0" y="0"/>
          <a:chExt cx="0" cy="0"/>
        </a:xfrm>
      </p:grpSpPr>
      <p:sp>
        <p:nvSpPr>
          <p:cNvPr id="54" name="直角三角形 53">
            <a:extLst>
              <a:ext uri="{FF2B5EF4-FFF2-40B4-BE49-F238E27FC236}">
                <a16:creationId xmlns:a16="http://schemas.microsoft.com/office/drawing/2014/main" id="{542F6CE6-0CAB-B6AF-9A29-1C15A64DEEE4}"/>
              </a:ext>
            </a:extLst>
          </p:cNvPr>
          <p:cNvSpPr/>
          <p:nvPr/>
        </p:nvSpPr>
        <p:spPr>
          <a:xfrm rot="16200000">
            <a:off x="89566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40" name="グループ化 39">
            <a:extLst>
              <a:ext uri="{FF2B5EF4-FFF2-40B4-BE49-F238E27FC236}">
                <a16:creationId xmlns:a16="http://schemas.microsoft.com/office/drawing/2014/main" id="{2DA433B6-44AE-AF75-D16E-DBE0FA115EEE}"/>
              </a:ext>
            </a:extLst>
          </p:cNvPr>
          <p:cNvGrpSpPr/>
          <p:nvPr/>
        </p:nvGrpSpPr>
        <p:grpSpPr>
          <a:xfrm>
            <a:off x="6914723" y="688007"/>
            <a:ext cx="5220127" cy="6020333"/>
            <a:chOff x="6744474" y="580563"/>
            <a:chExt cx="5220127" cy="6020333"/>
          </a:xfrm>
        </p:grpSpPr>
        <p:sp>
          <p:nvSpPr>
            <p:cNvPr id="3" name="object 258">
              <a:extLst>
                <a:ext uri="{FF2B5EF4-FFF2-40B4-BE49-F238E27FC236}">
                  <a16:creationId xmlns:a16="http://schemas.microsoft.com/office/drawing/2014/main" id="{38EABBD2-2CD7-6882-40F4-5773B00241D9}"/>
                </a:ext>
              </a:extLst>
            </p:cNvPr>
            <p:cNvSpPr txBox="1"/>
            <p:nvPr/>
          </p:nvSpPr>
          <p:spPr>
            <a:xfrm>
              <a:off x="6938056" y="1671113"/>
              <a:ext cx="4676874"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プレミアムペパーミントクッキー</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６枚</a:t>
              </a:r>
            </a:p>
          </p:txBody>
        </p:sp>
        <p:sp>
          <p:nvSpPr>
            <p:cNvPr id="4" name="object 253">
              <a:extLst>
                <a:ext uri="{FF2B5EF4-FFF2-40B4-BE49-F238E27FC236}">
                  <a16:creationId xmlns:a16="http://schemas.microsoft.com/office/drawing/2014/main" id="{82531CE9-8F17-B92F-FC8B-E1B9D52D9500}"/>
                </a:ext>
              </a:extLst>
            </p:cNvPr>
            <p:cNvSpPr txBox="1"/>
            <p:nvPr/>
          </p:nvSpPr>
          <p:spPr>
            <a:xfrm>
              <a:off x="6938055" y="359933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42</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(14×3</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64161F60-BAEF-35AA-36F1-49B1C25F9260}"/>
                </a:ext>
              </a:extLst>
            </p:cNvPr>
            <p:cNvSpPr/>
            <p:nvPr/>
          </p:nvSpPr>
          <p:spPr>
            <a:xfrm rot="10800000" flipV="1">
              <a:off x="6963964" y="234045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962BDE35-747A-55A7-CB3D-5D8F5D01401C}"/>
                </a:ext>
              </a:extLst>
            </p:cNvPr>
            <p:cNvSpPr txBox="1"/>
            <p:nvPr/>
          </p:nvSpPr>
          <p:spPr>
            <a:xfrm>
              <a:off x="9242363" y="255941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500</a:t>
              </a:r>
              <a:endParaRPr sz="3600" dirty="0">
                <a:latin typeface="Century Gothic"/>
                <a:cs typeface="Century Gothic"/>
              </a:endParaRPr>
            </a:p>
          </p:txBody>
        </p:sp>
        <p:sp>
          <p:nvSpPr>
            <p:cNvPr id="8" name="object 261">
              <a:extLst>
                <a:ext uri="{FF2B5EF4-FFF2-40B4-BE49-F238E27FC236}">
                  <a16:creationId xmlns:a16="http://schemas.microsoft.com/office/drawing/2014/main" id="{8C330143-BB64-6112-5220-B6D4B464FDB8}"/>
                </a:ext>
              </a:extLst>
            </p:cNvPr>
            <p:cNvSpPr txBox="1"/>
            <p:nvPr/>
          </p:nvSpPr>
          <p:spPr>
            <a:xfrm>
              <a:off x="6963964" y="2346830"/>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2790781</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5A53E4A8-7C75-96FC-50E9-C253B5A22015}"/>
                </a:ext>
              </a:extLst>
            </p:cNvPr>
            <p:cNvSpPr txBox="1"/>
            <p:nvPr/>
          </p:nvSpPr>
          <p:spPr>
            <a:xfrm flipH="1">
              <a:off x="11153265" y="249481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FBF6E06E-E947-5C1E-281B-0B653E83EBCB}"/>
                </a:ext>
              </a:extLst>
            </p:cNvPr>
            <p:cNvSpPr txBox="1"/>
            <p:nvPr/>
          </p:nvSpPr>
          <p:spPr>
            <a:xfrm>
              <a:off x="6963964" y="306999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MHD</a:t>
              </a:r>
              <a:endParaRPr dirty="0">
                <a:latin typeface="Yu Gothic UI Semibold" panose="020B0700000000000000" pitchFamily="50" charset="-128"/>
                <a:ea typeface="Yu Gothic UI Semibold" panose="020B0700000000000000" pitchFamily="50" charset="-128"/>
                <a:cs typeface="Century Gothic"/>
              </a:endParaRPr>
            </a:p>
          </p:txBody>
        </p:sp>
        <p:sp>
          <p:nvSpPr>
            <p:cNvPr id="15" name="テキスト ボックス 14">
              <a:extLst>
                <a:ext uri="{FF2B5EF4-FFF2-40B4-BE49-F238E27FC236}">
                  <a16:creationId xmlns:a16="http://schemas.microsoft.com/office/drawing/2014/main" id="{A38DB714-F94B-25B2-56F8-3825E9C765FE}"/>
                </a:ext>
              </a:extLst>
            </p:cNvPr>
            <p:cNvSpPr txBox="1"/>
            <p:nvPr/>
          </p:nvSpPr>
          <p:spPr>
            <a:xfrm>
              <a:off x="6938055" y="958464"/>
              <a:ext cx="2917662" cy="369332"/>
            </a:xfrm>
            <a:prstGeom prst="rect">
              <a:avLst/>
            </a:prstGeom>
            <a:noFill/>
            <a:ln>
              <a:solidFill>
                <a:schemeClr val="tx1">
                  <a:lumMod val="50000"/>
                  <a:lumOff val="50000"/>
                </a:schemeClr>
              </a:solidFill>
            </a:ln>
          </p:spPr>
          <p:txBody>
            <a:bodyPr wrap="square">
              <a:spAutoFit/>
            </a:bodyPr>
            <a:lstStyle/>
            <a:p>
              <a:r>
                <a:rPr lang="ja-JP" altLang="en-US" dirty="0">
                  <a:latin typeface="Meiryo UI" panose="020B0604030504040204" pitchFamily="50" charset="-128"/>
                  <a:ea typeface="Meiryo UI" panose="020B0604030504040204" pitchFamily="50" charset="-128"/>
                </a:rPr>
                <a:t>プレーン・ショコラ</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各</a:t>
              </a:r>
              <a:r>
                <a:rPr lang="en-US" altLang="ja-JP" dirty="0">
                  <a:latin typeface="Meiryo UI" panose="020B0604030504040204" pitchFamily="50" charset="-128"/>
                  <a:ea typeface="Meiryo UI" panose="020B0604030504040204" pitchFamily="50" charset="-128"/>
                </a:rPr>
                <a:t>3</a:t>
              </a:r>
              <a:endParaRPr lang="en-US" altLang="ja-JP" sz="1600"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A737A5BA-2B54-BC45-D068-F7B4F59102A3}"/>
                </a:ext>
              </a:extLst>
            </p:cNvPr>
            <p:cNvSpPr txBox="1"/>
            <p:nvPr/>
          </p:nvSpPr>
          <p:spPr>
            <a:xfrm>
              <a:off x="6938055" y="580563"/>
              <a:ext cx="1299416" cy="369332"/>
            </a:xfrm>
            <a:prstGeom prst="rect">
              <a:avLst/>
            </a:prstGeom>
            <a:solidFill>
              <a:schemeClr val="bg1"/>
            </a:solidFill>
            <a:ln>
              <a:solidFill>
                <a:schemeClr val="tx1">
                  <a:lumMod val="50000"/>
                  <a:lumOff val="50000"/>
                </a:schemeClr>
              </a:solidFill>
            </a:ln>
          </p:spPr>
          <p:txBody>
            <a:bodyPr wrap="square">
              <a:spAutoFit/>
            </a:bodyPr>
            <a:lstStyle/>
            <a:p>
              <a:pPr algn="ctr"/>
              <a:r>
                <a:rPr lang="ja-JP" altLang="en-US" dirty="0">
                  <a:latin typeface="BIZ UDPゴシック" panose="020B0400000000000000" pitchFamily="50" charset="-128"/>
                  <a:ea typeface="BIZ UDPゴシック" panose="020B0400000000000000" pitchFamily="50" charset="-128"/>
                </a:rPr>
                <a:t>セット内容</a:t>
              </a:r>
            </a:p>
          </p:txBody>
        </p:sp>
        <p:sp>
          <p:nvSpPr>
            <p:cNvPr id="20" name="object 259">
              <a:extLst>
                <a:ext uri="{FF2B5EF4-FFF2-40B4-BE49-F238E27FC236}">
                  <a16:creationId xmlns:a16="http://schemas.microsoft.com/office/drawing/2014/main" id="{07BE3076-6404-D1B1-BE5E-8294351D2D26}"/>
                </a:ext>
              </a:extLst>
            </p:cNvPr>
            <p:cNvSpPr/>
            <p:nvPr/>
          </p:nvSpPr>
          <p:spPr>
            <a:xfrm rot="10800000" flipV="1">
              <a:off x="6963963" y="3379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693D63C3-3A1F-A152-69F5-81276C7B9A48}"/>
                </a:ext>
              </a:extLst>
            </p:cNvPr>
            <p:cNvGrpSpPr/>
            <p:nvPr/>
          </p:nvGrpSpPr>
          <p:grpSpPr>
            <a:xfrm>
              <a:off x="9618507" y="2397254"/>
              <a:ext cx="1395000" cy="252313"/>
              <a:chOff x="9217441" y="528159"/>
              <a:chExt cx="1395000" cy="252313"/>
            </a:xfrm>
          </p:grpSpPr>
          <p:sp>
            <p:nvSpPr>
              <p:cNvPr id="21" name="角丸四角形 621">
                <a:extLst>
                  <a:ext uri="{FF2B5EF4-FFF2-40B4-BE49-F238E27FC236}">
                    <a16:creationId xmlns:a16="http://schemas.microsoft.com/office/drawing/2014/main" id="{5D7024E3-43B0-4EB8-B7DC-6F9D49085060}"/>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F69598D5-54C4-2960-D989-BAE9B3BBF23E}"/>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5EFE9FB1-20A6-E112-2459-9D80E10B200E}"/>
                </a:ext>
              </a:extLst>
            </p:cNvPr>
            <p:cNvSpPr txBox="1"/>
            <p:nvPr/>
          </p:nvSpPr>
          <p:spPr>
            <a:xfrm>
              <a:off x="6957713" y="395833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17×4×13cm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240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220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 name="テキスト ボックス 4">
              <a:extLst>
                <a:ext uri="{FF2B5EF4-FFF2-40B4-BE49-F238E27FC236}">
                  <a16:creationId xmlns:a16="http://schemas.microsoft.com/office/drawing/2014/main" id="{0AF63043-FEE6-04DA-39DD-9DC750334713}"/>
                </a:ext>
              </a:extLst>
            </p:cNvPr>
            <p:cNvSpPr txBox="1"/>
            <p:nvPr/>
          </p:nvSpPr>
          <p:spPr>
            <a:xfrm>
              <a:off x="11502937" y="2771939"/>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grpSp>
          <p:nvGrpSpPr>
            <p:cNvPr id="11" name="グループ化 10">
              <a:extLst>
                <a:ext uri="{FF2B5EF4-FFF2-40B4-BE49-F238E27FC236}">
                  <a16:creationId xmlns:a16="http://schemas.microsoft.com/office/drawing/2014/main" id="{E8487F35-6F2C-C634-EADE-CB542161E887}"/>
                </a:ext>
              </a:extLst>
            </p:cNvPr>
            <p:cNvGrpSpPr/>
            <p:nvPr/>
          </p:nvGrpSpPr>
          <p:grpSpPr>
            <a:xfrm>
              <a:off x="6900437" y="5283578"/>
              <a:ext cx="2312175" cy="370552"/>
              <a:chOff x="7151724" y="5983988"/>
              <a:chExt cx="2129979" cy="370552"/>
            </a:xfrm>
          </p:grpSpPr>
          <p:sp>
            <p:nvSpPr>
              <p:cNvPr id="12" name="テキスト ボックス 11">
                <a:extLst>
                  <a:ext uri="{FF2B5EF4-FFF2-40B4-BE49-F238E27FC236}">
                    <a16:creationId xmlns:a16="http://schemas.microsoft.com/office/drawing/2014/main" id="{97FFB7FD-CAD4-E995-A450-CAB9E6E0BC1F}"/>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14" name="object 254">
                <a:extLst>
                  <a:ext uri="{FF2B5EF4-FFF2-40B4-BE49-F238E27FC236}">
                    <a16:creationId xmlns:a16="http://schemas.microsoft.com/office/drawing/2014/main" id="{44C53DCC-D16F-1C78-755E-E2F51CF9D83F}"/>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18" name="グループ化 17">
              <a:extLst>
                <a:ext uri="{FF2B5EF4-FFF2-40B4-BE49-F238E27FC236}">
                  <a16:creationId xmlns:a16="http://schemas.microsoft.com/office/drawing/2014/main" id="{B7830895-BF1C-9300-AA6C-D642EC8E9490}"/>
                </a:ext>
              </a:extLst>
            </p:cNvPr>
            <p:cNvGrpSpPr/>
            <p:nvPr/>
          </p:nvGrpSpPr>
          <p:grpSpPr>
            <a:xfrm>
              <a:off x="9212170" y="5283578"/>
              <a:ext cx="2296071" cy="370552"/>
              <a:chOff x="9054452" y="5987830"/>
              <a:chExt cx="2296071" cy="370552"/>
            </a:xfrm>
          </p:grpSpPr>
          <p:sp>
            <p:nvSpPr>
              <p:cNvPr id="22" name="テキスト ボックス 21">
                <a:extLst>
                  <a:ext uri="{FF2B5EF4-FFF2-40B4-BE49-F238E27FC236}">
                    <a16:creationId xmlns:a16="http://schemas.microsoft.com/office/drawing/2014/main" id="{4AE23C7E-C547-33CD-2528-F464723DF6BC}"/>
                  </a:ext>
                </a:extLst>
              </p:cNvPr>
              <p:cNvSpPr txBox="1"/>
              <p:nvPr/>
            </p:nvSpPr>
            <p:spPr>
              <a:xfrm>
                <a:off x="9054452" y="5987830"/>
                <a:ext cx="2296071"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3" name="object 254">
                <a:extLst>
                  <a:ext uri="{FF2B5EF4-FFF2-40B4-BE49-F238E27FC236}">
                    <a16:creationId xmlns:a16="http://schemas.microsoft.com/office/drawing/2014/main" id="{37A460C8-9AB1-9E1B-F168-39F6CC8D0FAF}"/>
                  </a:ext>
                </a:extLst>
              </p:cNvPr>
              <p:cNvSpPr txBox="1"/>
              <p:nvPr/>
            </p:nvSpPr>
            <p:spPr>
              <a:xfrm>
                <a:off x="9148177" y="61954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クール便</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24" name="グループ化 23">
              <a:extLst>
                <a:ext uri="{FF2B5EF4-FFF2-40B4-BE49-F238E27FC236}">
                  <a16:creationId xmlns:a16="http://schemas.microsoft.com/office/drawing/2014/main" id="{4B5C4BE6-E923-5AA9-2857-7F115E6F84CC}"/>
                </a:ext>
              </a:extLst>
            </p:cNvPr>
            <p:cNvGrpSpPr/>
            <p:nvPr/>
          </p:nvGrpSpPr>
          <p:grpSpPr>
            <a:xfrm>
              <a:off x="6744474" y="4905020"/>
              <a:ext cx="2609952" cy="370552"/>
              <a:chOff x="8916045" y="5987830"/>
              <a:chExt cx="2109066" cy="370552"/>
            </a:xfrm>
          </p:grpSpPr>
          <p:sp>
            <p:nvSpPr>
              <p:cNvPr id="28" name="テキスト ボックス 27">
                <a:extLst>
                  <a:ext uri="{FF2B5EF4-FFF2-40B4-BE49-F238E27FC236}">
                    <a16:creationId xmlns:a16="http://schemas.microsoft.com/office/drawing/2014/main" id="{8BCF61FE-3A76-EA7B-F034-EB20FCA5A106}"/>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9" name="object 254">
                <a:extLst>
                  <a:ext uri="{FF2B5EF4-FFF2-40B4-BE49-F238E27FC236}">
                    <a16:creationId xmlns:a16="http://schemas.microsoft.com/office/drawing/2014/main" id="{CC800005-6B51-7232-64DC-7FDA702B9D01}"/>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31" name="グループ化 30">
              <a:extLst>
                <a:ext uri="{FF2B5EF4-FFF2-40B4-BE49-F238E27FC236}">
                  <a16:creationId xmlns:a16="http://schemas.microsoft.com/office/drawing/2014/main" id="{AC800838-43C2-242C-DE78-C1CCAF4B01AA}"/>
                </a:ext>
              </a:extLst>
            </p:cNvPr>
            <p:cNvGrpSpPr/>
            <p:nvPr/>
          </p:nvGrpSpPr>
          <p:grpSpPr>
            <a:xfrm>
              <a:off x="9041059" y="4905020"/>
              <a:ext cx="2609952" cy="370552"/>
              <a:chOff x="8916045" y="5987830"/>
              <a:chExt cx="2109066" cy="370552"/>
            </a:xfrm>
          </p:grpSpPr>
          <p:sp>
            <p:nvSpPr>
              <p:cNvPr id="32" name="テキスト ボックス 31">
                <a:extLst>
                  <a:ext uri="{FF2B5EF4-FFF2-40B4-BE49-F238E27FC236}">
                    <a16:creationId xmlns:a16="http://schemas.microsoft.com/office/drawing/2014/main" id="{BD2D8821-7705-F673-803F-0E1FA59BABAE}"/>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52C7D50C-B412-757D-5EF3-0FBA9A4361E3}"/>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34" name="グループ化 33">
              <a:extLst>
                <a:ext uri="{FF2B5EF4-FFF2-40B4-BE49-F238E27FC236}">
                  <a16:creationId xmlns:a16="http://schemas.microsoft.com/office/drawing/2014/main" id="{41747BD9-8ACA-F34F-5073-E66F5D9E14BC}"/>
                </a:ext>
              </a:extLst>
            </p:cNvPr>
            <p:cNvGrpSpPr/>
            <p:nvPr/>
          </p:nvGrpSpPr>
          <p:grpSpPr>
            <a:xfrm>
              <a:off x="6861929" y="5746598"/>
              <a:ext cx="4655961" cy="370552"/>
              <a:chOff x="8988432" y="6005390"/>
              <a:chExt cx="3266360" cy="370552"/>
            </a:xfrm>
          </p:grpSpPr>
          <p:sp>
            <p:nvSpPr>
              <p:cNvPr id="35" name="テキスト ボックス 34">
                <a:extLst>
                  <a:ext uri="{FF2B5EF4-FFF2-40B4-BE49-F238E27FC236}">
                    <a16:creationId xmlns:a16="http://schemas.microsoft.com/office/drawing/2014/main" id="{1DD90015-1DE3-EADC-5C05-5FEC4B9F00F0}"/>
                  </a:ext>
                </a:extLst>
              </p:cNvPr>
              <p:cNvSpPr txBox="1"/>
              <p:nvPr/>
            </p:nvSpPr>
            <p:spPr>
              <a:xfrm>
                <a:off x="9020329" y="6005390"/>
                <a:ext cx="3227692"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6" name="object 254">
                <a:extLst>
                  <a:ext uri="{FF2B5EF4-FFF2-40B4-BE49-F238E27FC236}">
                    <a16:creationId xmlns:a16="http://schemas.microsoft.com/office/drawing/2014/main" id="{C6D1A26B-2E5B-93E6-D0A4-A198A413DDC3}"/>
                  </a:ext>
                </a:extLst>
              </p:cNvPr>
              <p:cNvSpPr txBox="1"/>
              <p:nvPr/>
            </p:nvSpPr>
            <p:spPr>
              <a:xfrm>
                <a:off x="8988432" y="6197381"/>
                <a:ext cx="3266360" cy="151773"/>
              </a:xfrm>
              <a:prstGeom prst="rect">
                <a:avLst/>
              </a:prstGeom>
            </p:spPr>
            <p:txBody>
              <a:bodyPr vert="horz" wrap="square" lIns="0" tIns="13335" rIns="0" bIns="0" rtlCol="0">
                <a:spAutoFit/>
              </a:bodyPr>
              <a:lstStyle/>
              <a:p>
                <a:pPr marL="12700" algn="ctr">
                  <a:lnSpc>
                    <a:spcPts val="700"/>
                  </a:lnSpc>
                  <a:tabLst>
                    <a:tab pos="290830" algn="l"/>
                  </a:tabLst>
                </a:pP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42</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個単位でご注文ください</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sp>
          <p:nvSpPr>
            <p:cNvPr id="37" name="object 254">
              <a:extLst>
                <a:ext uri="{FF2B5EF4-FFF2-40B4-BE49-F238E27FC236}">
                  <a16:creationId xmlns:a16="http://schemas.microsoft.com/office/drawing/2014/main" id="{AE46F14F-0922-2FAE-19B0-AB79F8B17501}"/>
                </a:ext>
              </a:extLst>
            </p:cNvPr>
            <p:cNvSpPr txBox="1"/>
            <p:nvPr/>
          </p:nvSpPr>
          <p:spPr>
            <a:xfrm>
              <a:off x="6851251" y="6310432"/>
              <a:ext cx="5006350" cy="290464"/>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月中旬まではクール便での出荷となります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pic>
        <p:nvPicPr>
          <p:cNvPr id="17" name="図 16">
            <a:extLst>
              <a:ext uri="{FF2B5EF4-FFF2-40B4-BE49-F238E27FC236}">
                <a16:creationId xmlns:a16="http://schemas.microsoft.com/office/drawing/2014/main" id="{88EA4602-3757-96AF-1533-07D79EF6E852}"/>
              </a:ext>
            </a:extLst>
          </p:cNvPr>
          <p:cNvPicPr>
            <a:picLocks noChangeAspect="1"/>
          </p:cNvPicPr>
          <p:nvPr/>
        </p:nvPicPr>
        <p:blipFill>
          <a:blip r:embed="rId2"/>
          <a:srcRect l="25243" t="13511" r="37647" b="10556"/>
          <a:stretch>
            <a:fillRect/>
          </a:stretch>
        </p:blipFill>
        <p:spPr>
          <a:xfrm>
            <a:off x="372636" y="1689777"/>
            <a:ext cx="2120764" cy="2440903"/>
          </a:xfrm>
          <a:prstGeom prst="rect">
            <a:avLst/>
          </a:prstGeom>
        </p:spPr>
      </p:pic>
      <p:sp>
        <p:nvSpPr>
          <p:cNvPr id="27" name="正方形/長方形 26">
            <a:extLst>
              <a:ext uri="{FF2B5EF4-FFF2-40B4-BE49-F238E27FC236}">
                <a16:creationId xmlns:a16="http://schemas.microsoft.com/office/drawing/2014/main" id="{DD63AC5C-09C8-7A6C-0C74-0FABC87DCD21}"/>
              </a:ext>
            </a:extLst>
          </p:cNvPr>
          <p:cNvSpPr/>
          <p:nvPr/>
        </p:nvSpPr>
        <p:spPr>
          <a:xfrm>
            <a:off x="445623" y="1730336"/>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658FCD87-ACC3-25B1-AC6E-3B971B69E3FF}"/>
              </a:ext>
            </a:extLst>
          </p:cNvPr>
          <p:cNvSpPr txBox="1"/>
          <p:nvPr/>
        </p:nvSpPr>
        <p:spPr>
          <a:xfrm>
            <a:off x="555855" y="1814729"/>
            <a:ext cx="877163" cy="369332"/>
          </a:xfrm>
          <a:prstGeom prst="rect">
            <a:avLst/>
          </a:prstGeom>
          <a:noFill/>
          <a:ln>
            <a:noFill/>
          </a:ln>
        </p:spPr>
        <p:txBody>
          <a:bodyPr wrap="none" rtlCol="0">
            <a:spAutoFit/>
          </a:bodyPr>
          <a:lstStyle/>
          <a:p>
            <a:r>
              <a:rPr lang="ja-JP" altLang="en-US" b="1" dirty="0">
                <a:solidFill>
                  <a:schemeClr val="bg1"/>
                </a:solidFill>
              </a:rPr>
              <a:t>北海道</a:t>
            </a:r>
            <a:endParaRPr kumimoji="1" lang="ja-JP" altLang="en-US" b="1" dirty="0">
              <a:solidFill>
                <a:schemeClr val="bg1"/>
              </a:solidFill>
            </a:endParaRPr>
          </a:p>
        </p:txBody>
      </p:sp>
      <p:sp>
        <p:nvSpPr>
          <p:cNvPr id="39" name="正方形/長方形 38">
            <a:extLst>
              <a:ext uri="{FF2B5EF4-FFF2-40B4-BE49-F238E27FC236}">
                <a16:creationId xmlns:a16="http://schemas.microsoft.com/office/drawing/2014/main" id="{0D4BFACE-C111-C0D9-035E-F2DCA753A62A}"/>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47" name="グループ化 46">
            <a:extLst>
              <a:ext uri="{FF2B5EF4-FFF2-40B4-BE49-F238E27FC236}">
                <a16:creationId xmlns:a16="http://schemas.microsoft.com/office/drawing/2014/main" id="{CED869ED-D626-A152-292B-604E63DC7753}"/>
              </a:ext>
            </a:extLst>
          </p:cNvPr>
          <p:cNvGrpSpPr/>
          <p:nvPr/>
        </p:nvGrpSpPr>
        <p:grpSpPr>
          <a:xfrm>
            <a:off x="7094439" y="143253"/>
            <a:ext cx="4808563" cy="461306"/>
            <a:chOff x="7094439" y="143253"/>
            <a:chExt cx="4808563" cy="461306"/>
          </a:xfrm>
        </p:grpSpPr>
        <p:sp>
          <p:nvSpPr>
            <p:cNvPr id="41" name="テキスト ボックス 40">
              <a:extLst>
                <a:ext uri="{FF2B5EF4-FFF2-40B4-BE49-F238E27FC236}">
                  <a16:creationId xmlns:a16="http://schemas.microsoft.com/office/drawing/2014/main" id="{FFDBC72E-FCB5-F35A-7132-1E6161AF08A6}"/>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42" name="テキスト ボックス 41">
              <a:extLst>
                <a:ext uri="{FF2B5EF4-FFF2-40B4-BE49-F238E27FC236}">
                  <a16:creationId xmlns:a16="http://schemas.microsoft.com/office/drawing/2014/main" id="{FE870FFB-C608-206D-053E-436BA2EB8D2A}"/>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43" name="直線コネクタ 42">
              <a:extLst>
                <a:ext uri="{FF2B5EF4-FFF2-40B4-BE49-F238E27FC236}">
                  <a16:creationId xmlns:a16="http://schemas.microsoft.com/office/drawing/2014/main" id="{D5D2E375-EE87-3EE5-077A-86FFE078A5CD}"/>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2902E706-4C33-630A-8D22-86E78E268F81}"/>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33CC7521-32E1-0CCB-EF24-C90E97CF5E8B}"/>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6" name="直線コネクタ 45">
              <a:extLst>
                <a:ext uri="{FF2B5EF4-FFF2-40B4-BE49-F238E27FC236}">
                  <a16:creationId xmlns:a16="http://schemas.microsoft.com/office/drawing/2014/main" id="{81620975-6E09-E319-2018-9AFA73DB9FA4}"/>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55" name="図 54">
            <a:extLst>
              <a:ext uri="{FF2B5EF4-FFF2-40B4-BE49-F238E27FC236}">
                <a16:creationId xmlns:a16="http://schemas.microsoft.com/office/drawing/2014/main" id="{AD7C68F7-435E-9D19-BD1A-32DC27F48C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923" y="1592570"/>
            <a:ext cx="6122500" cy="5117390"/>
          </a:xfrm>
          <a:prstGeom prst="rect">
            <a:avLst/>
          </a:prstGeom>
        </p:spPr>
      </p:pic>
      <p:pic>
        <p:nvPicPr>
          <p:cNvPr id="2" name="図 1">
            <a:extLst>
              <a:ext uri="{FF2B5EF4-FFF2-40B4-BE49-F238E27FC236}">
                <a16:creationId xmlns:a16="http://schemas.microsoft.com/office/drawing/2014/main" id="{72F66A88-05D6-C2CB-1DF1-2C10246052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74" y="52931"/>
            <a:ext cx="3041965" cy="1416716"/>
          </a:xfrm>
          <a:prstGeom prst="rect">
            <a:avLst/>
          </a:prstGeom>
        </p:spPr>
      </p:pic>
      <p:sp>
        <p:nvSpPr>
          <p:cNvPr id="13" name="object 258">
            <a:extLst>
              <a:ext uri="{FF2B5EF4-FFF2-40B4-BE49-F238E27FC236}">
                <a16:creationId xmlns:a16="http://schemas.microsoft.com/office/drawing/2014/main" id="{90092750-64BA-B9B4-20D3-B2D417B59F3B}"/>
              </a:ext>
            </a:extLst>
          </p:cNvPr>
          <p:cNvSpPr txBox="1"/>
          <p:nvPr/>
        </p:nvSpPr>
        <p:spPr>
          <a:xfrm>
            <a:off x="7998680" y="3261674"/>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00000</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3383498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83994-E2A1-7A79-50F2-C1E8CF5B5625}"/>
            </a:ext>
          </a:extLst>
        </p:cNvPr>
        <p:cNvGrpSpPr/>
        <p:nvPr/>
      </p:nvGrpSpPr>
      <p:grpSpPr>
        <a:xfrm>
          <a:off x="0" y="0"/>
          <a:ext cx="0" cy="0"/>
          <a:chOff x="0" y="0"/>
          <a:chExt cx="0" cy="0"/>
        </a:xfrm>
      </p:grpSpPr>
      <p:sp>
        <p:nvSpPr>
          <p:cNvPr id="55" name="直角三角形 54">
            <a:extLst>
              <a:ext uri="{FF2B5EF4-FFF2-40B4-BE49-F238E27FC236}">
                <a16:creationId xmlns:a16="http://schemas.microsoft.com/office/drawing/2014/main" id="{D334FFAD-8A61-9764-2206-297790D80CC9}"/>
              </a:ext>
            </a:extLst>
          </p:cNvPr>
          <p:cNvSpPr/>
          <p:nvPr/>
        </p:nvSpPr>
        <p:spPr>
          <a:xfrm rot="16200000">
            <a:off x="89566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47" name="グループ化 46">
            <a:extLst>
              <a:ext uri="{FF2B5EF4-FFF2-40B4-BE49-F238E27FC236}">
                <a16:creationId xmlns:a16="http://schemas.microsoft.com/office/drawing/2014/main" id="{59A8432C-E154-39D6-EF60-02537FEEC08A}"/>
              </a:ext>
            </a:extLst>
          </p:cNvPr>
          <p:cNvGrpSpPr/>
          <p:nvPr/>
        </p:nvGrpSpPr>
        <p:grpSpPr>
          <a:xfrm>
            <a:off x="6937512" y="1459447"/>
            <a:ext cx="5220127" cy="4929783"/>
            <a:chOff x="6744474" y="1671113"/>
            <a:chExt cx="5220127" cy="4929783"/>
          </a:xfrm>
        </p:grpSpPr>
        <p:sp>
          <p:nvSpPr>
            <p:cNvPr id="3" name="object 258">
              <a:extLst>
                <a:ext uri="{FF2B5EF4-FFF2-40B4-BE49-F238E27FC236}">
                  <a16:creationId xmlns:a16="http://schemas.microsoft.com/office/drawing/2014/main" id="{69D4395B-4D28-2790-57B4-6318556536D5}"/>
                </a:ext>
              </a:extLst>
            </p:cNvPr>
            <p:cNvSpPr txBox="1"/>
            <p:nvPr/>
          </p:nvSpPr>
          <p:spPr>
            <a:xfrm>
              <a:off x="6938056" y="1671113"/>
              <a:ext cx="4676874"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プレミアム夕張メロン</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チョコサンドクッキー１０枚</a:t>
              </a:r>
            </a:p>
          </p:txBody>
        </p:sp>
        <p:sp>
          <p:nvSpPr>
            <p:cNvPr id="4" name="object 253">
              <a:extLst>
                <a:ext uri="{FF2B5EF4-FFF2-40B4-BE49-F238E27FC236}">
                  <a16:creationId xmlns:a16="http://schemas.microsoft.com/office/drawing/2014/main" id="{752A84BD-C894-276C-810F-0044DAABFEFA}"/>
                </a:ext>
              </a:extLst>
            </p:cNvPr>
            <p:cNvSpPr txBox="1"/>
            <p:nvPr/>
          </p:nvSpPr>
          <p:spPr>
            <a:xfrm>
              <a:off x="6938055" y="359933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48</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(24×2</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ABF5C4E3-FD33-66C4-C768-862333C3775E}"/>
                </a:ext>
              </a:extLst>
            </p:cNvPr>
            <p:cNvSpPr/>
            <p:nvPr/>
          </p:nvSpPr>
          <p:spPr>
            <a:xfrm rot="10800000" flipV="1">
              <a:off x="6963964" y="234045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58B99ED3-1ABB-A56A-FCF1-4389A1A956CA}"/>
                </a:ext>
              </a:extLst>
            </p:cNvPr>
            <p:cNvSpPr txBox="1"/>
            <p:nvPr/>
          </p:nvSpPr>
          <p:spPr>
            <a:xfrm>
              <a:off x="9047291" y="255941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1,000</a:t>
              </a:r>
              <a:endParaRPr sz="3600" dirty="0">
                <a:latin typeface="Century Gothic"/>
                <a:cs typeface="Century Gothic"/>
              </a:endParaRPr>
            </a:p>
          </p:txBody>
        </p:sp>
        <p:sp>
          <p:nvSpPr>
            <p:cNvPr id="8" name="object 261">
              <a:extLst>
                <a:ext uri="{FF2B5EF4-FFF2-40B4-BE49-F238E27FC236}">
                  <a16:creationId xmlns:a16="http://schemas.microsoft.com/office/drawing/2014/main" id="{9DDF4811-E20A-8120-6E05-E569B2A021B9}"/>
                </a:ext>
              </a:extLst>
            </p:cNvPr>
            <p:cNvSpPr txBox="1"/>
            <p:nvPr/>
          </p:nvSpPr>
          <p:spPr>
            <a:xfrm>
              <a:off x="6963964" y="2346830"/>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2790780</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C904CA0C-B87E-C191-E6DE-B579CC70F7DF}"/>
                </a:ext>
              </a:extLst>
            </p:cNvPr>
            <p:cNvSpPr txBox="1"/>
            <p:nvPr/>
          </p:nvSpPr>
          <p:spPr>
            <a:xfrm flipH="1">
              <a:off x="11153265" y="249481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D6DDF925-11FF-2A53-BA06-0C56EA0654BB}"/>
                </a:ext>
              </a:extLst>
            </p:cNvPr>
            <p:cNvSpPr txBox="1"/>
            <p:nvPr/>
          </p:nvSpPr>
          <p:spPr>
            <a:xfrm>
              <a:off x="6963964" y="306999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MHD</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F86671D8-436B-B893-53BC-444941703234}"/>
                </a:ext>
              </a:extLst>
            </p:cNvPr>
            <p:cNvSpPr/>
            <p:nvPr/>
          </p:nvSpPr>
          <p:spPr>
            <a:xfrm rot="10800000" flipV="1">
              <a:off x="6963963" y="3379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D2265FD3-2384-F4F5-9247-280876BBF26E}"/>
                </a:ext>
              </a:extLst>
            </p:cNvPr>
            <p:cNvGrpSpPr/>
            <p:nvPr/>
          </p:nvGrpSpPr>
          <p:grpSpPr>
            <a:xfrm>
              <a:off x="9618507" y="2397254"/>
              <a:ext cx="1395000" cy="252313"/>
              <a:chOff x="9217441" y="528159"/>
              <a:chExt cx="1395000" cy="252313"/>
            </a:xfrm>
          </p:grpSpPr>
          <p:sp>
            <p:nvSpPr>
              <p:cNvPr id="21" name="角丸四角形 621">
                <a:extLst>
                  <a:ext uri="{FF2B5EF4-FFF2-40B4-BE49-F238E27FC236}">
                    <a16:creationId xmlns:a16="http://schemas.microsoft.com/office/drawing/2014/main" id="{452C81FA-1F9E-12A3-DEEA-6F7691676ADB}"/>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FD1F59CA-04C3-5777-639E-5A035061299C}"/>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042A31E0-97D3-69EF-7627-533E6F8821C0}"/>
                </a:ext>
              </a:extLst>
            </p:cNvPr>
            <p:cNvSpPr txBox="1"/>
            <p:nvPr/>
          </p:nvSpPr>
          <p:spPr>
            <a:xfrm>
              <a:off x="6957713" y="395833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22.5×3×16cm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sp>
          <p:nvSpPr>
            <p:cNvPr id="5" name="テキスト ボックス 4">
              <a:extLst>
                <a:ext uri="{FF2B5EF4-FFF2-40B4-BE49-F238E27FC236}">
                  <a16:creationId xmlns:a16="http://schemas.microsoft.com/office/drawing/2014/main" id="{2AB4A362-F836-5526-30DF-AC014596BB35}"/>
                </a:ext>
              </a:extLst>
            </p:cNvPr>
            <p:cNvSpPr txBox="1"/>
            <p:nvPr/>
          </p:nvSpPr>
          <p:spPr>
            <a:xfrm>
              <a:off x="11502937" y="2771939"/>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grpSp>
          <p:nvGrpSpPr>
            <p:cNvPr id="11" name="グループ化 10">
              <a:extLst>
                <a:ext uri="{FF2B5EF4-FFF2-40B4-BE49-F238E27FC236}">
                  <a16:creationId xmlns:a16="http://schemas.microsoft.com/office/drawing/2014/main" id="{8FA153D4-40D5-CE86-D736-CCF57F3FD540}"/>
                </a:ext>
              </a:extLst>
            </p:cNvPr>
            <p:cNvGrpSpPr/>
            <p:nvPr/>
          </p:nvGrpSpPr>
          <p:grpSpPr>
            <a:xfrm>
              <a:off x="6900437" y="5283578"/>
              <a:ext cx="2312175" cy="370552"/>
              <a:chOff x="7151724" y="5983988"/>
              <a:chExt cx="2129979" cy="370552"/>
            </a:xfrm>
          </p:grpSpPr>
          <p:sp>
            <p:nvSpPr>
              <p:cNvPr id="12" name="テキスト ボックス 11">
                <a:extLst>
                  <a:ext uri="{FF2B5EF4-FFF2-40B4-BE49-F238E27FC236}">
                    <a16:creationId xmlns:a16="http://schemas.microsoft.com/office/drawing/2014/main" id="{1A037BF8-5CD2-6F72-FA5E-98BC34C2758F}"/>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14" name="object 254">
                <a:extLst>
                  <a:ext uri="{FF2B5EF4-FFF2-40B4-BE49-F238E27FC236}">
                    <a16:creationId xmlns:a16="http://schemas.microsoft.com/office/drawing/2014/main" id="{04928F2A-0F22-1C24-0A4E-AA5C7620474D}"/>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7</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18" name="グループ化 17">
              <a:extLst>
                <a:ext uri="{FF2B5EF4-FFF2-40B4-BE49-F238E27FC236}">
                  <a16:creationId xmlns:a16="http://schemas.microsoft.com/office/drawing/2014/main" id="{2C21D69F-D900-2C50-1F06-E7A8FCF2D265}"/>
                </a:ext>
              </a:extLst>
            </p:cNvPr>
            <p:cNvGrpSpPr/>
            <p:nvPr/>
          </p:nvGrpSpPr>
          <p:grpSpPr>
            <a:xfrm>
              <a:off x="9212170" y="5283578"/>
              <a:ext cx="2296071" cy="370552"/>
              <a:chOff x="9054452" y="5987830"/>
              <a:chExt cx="2296071" cy="370552"/>
            </a:xfrm>
          </p:grpSpPr>
          <p:sp>
            <p:nvSpPr>
              <p:cNvPr id="22" name="テキスト ボックス 21">
                <a:extLst>
                  <a:ext uri="{FF2B5EF4-FFF2-40B4-BE49-F238E27FC236}">
                    <a16:creationId xmlns:a16="http://schemas.microsoft.com/office/drawing/2014/main" id="{89382660-9F85-867F-566B-16A305ABB575}"/>
                  </a:ext>
                </a:extLst>
              </p:cNvPr>
              <p:cNvSpPr txBox="1"/>
              <p:nvPr/>
            </p:nvSpPr>
            <p:spPr>
              <a:xfrm>
                <a:off x="9054452" y="5987830"/>
                <a:ext cx="2296071"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3" name="object 254">
                <a:extLst>
                  <a:ext uri="{FF2B5EF4-FFF2-40B4-BE49-F238E27FC236}">
                    <a16:creationId xmlns:a16="http://schemas.microsoft.com/office/drawing/2014/main" id="{33EFDDA5-3193-BC27-CE64-08F833E78CF1}"/>
                  </a:ext>
                </a:extLst>
              </p:cNvPr>
              <p:cNvSpPr txBox="1"/>
              <p:nvPr/>
            </p:nvSpPr>
            <p:spPr>
              <a:xfrm>
                <a:off x="9148177" y="61954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クール便</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24" name="グループ化 23">
              <a:extLst>
                <a:ext uri="{FF2B5EF4-FFF2-40B4-BE49-F238E27FC236}">
                  <a16:creationId xmlns:a16="http://schemas.microsoft.com/office/drawing/2014/main" id="{3ACF83AB-E305-7A42-A119-1AE83D60E786}"/>
                </a:ext>
              </a:extLst>
            </p:cNvPr>
            <p:cNvGrpSpPr/>
            <p:nvPr/>
          </p:nvGrpSpPr>
          <p:grpSpPr>
            <a:xfrm>
              <a:off x="6744474" y="4905020"/>
              <a:ext cx="2609952" cy="370552"/>
              <a:chOff x="8916045" y="5987830"/>
              <a:chExt cx="2109066" cy="370552"/>
            </a:xfrm>
          </p:grpSpPr>
          <p:sp>
            <p:nvSpPr>
              <p:cNvPr id="28" name="テキスト ボックス 27">
                <a:extLst>
                  <a:ext uri="{FF2B5EF4-FFF2-40B4-BE49-F238E27FC236}">
                    <a16:creationId xmlns:a16="http://schemas.microsoft.com/office/drawing/2014/main" id="{51E90782-49BA-2777-8928-8B0955EAD0D7}"/>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9" name="object 254">
                <a:extLst>
                  <a:ext uri="{FF2B5EF4-FFF2-40B4-BE49-F238E27FC236}">
                    <a16:creationId xmlns:a16="http://schemas.microsoft.com/office/drawing/2014/main" id="{ADCE6D14-D7E6-768A-BEC5-9493B1965F5E}"/>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31" name="グループ化 30">
              <a:extLst>
                <a:ext uri="{FF2B5EF4-FFF2-40B4-BE49-F238E27FC236}">
                  <a16:creationId xmlns:a16="http://schemas.microsoft.com/office/drawing/2014/main" id="{3768FCE9-C303-23CC-8062-33D8CF057F13}"/>
                </a:ext>
              </a:extLst>
            </p:cNvPr>
            <p:cNvGrpSpPr/>
            <p:nvPr/>
          </p:nvGrpSpPr>
          <p:grpSpPr>
            <a:xfrm>
              <a:off x="9041059" y="4905020"/>
              <a:ext cx="2609952" cy="370552"/>
              <a:chOff x="8916045" y="5987830"/>
              <a:chExt cx="2109066" cy="370552"/>
            </a:xfrm>
          </p:grpSpPr>
          <p:sp>
            <p:nvSpPr>
              <p:cNvPr id="32" name="テキスト ボックス 31">
                <a:extLst>
                  <a:ext uri="{FF2B5EF4-FFF2-40B4-BE49-F238E27FC236}">
                    <a16:creationId xmlns:a16="http://schemas.microsoft.com/office/drawing/2014/main" id="{EA2AE48C-644D-C315-694E-2A08C51248D0}"/>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C6E519F8-71F6-1DD1-ECB9-BE37968B9219}"/>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34" name="グループ化 33">
              <a:extLst>
                <a:ext uri="{FF2B5EF4-FFF2-40B4-BE49-F238E27FC236}">
                  <a16:creationId xmlns:a16="http://schemas.microsoft.com/office/drawing/2014/main" id="{E7E85DE9-944F-FF0A-EDA5-99363C51748F}"/>
                </a:ext>
              </a:extLst>
            </p:cNvPr>
            <p:cNvGrpSpPr/>
            <p:nvPr/>
          </p:nvGrpSpPr>
          <p:grpSpPr>
            <a:xfrm>
              <a:off x="6861929" y="5746598"/>
              <a:ext cx="4655961" cy="370552"/>
              <a:chOff x="8988432" y="6005390"/>
              <a:chExt cx="3266360" cy="370552"/>
            </a:xfrm>
          </p:grpSpPr>
          <p:sp>
            <p:nvSpPr>
              <p:cNvPr id="35" name="テキスト ボックス 34">
                <a:extLst>
                  <a:ext uri="{FF2B5EF4-FFF2-40B4-BE49-F238E27FC236}">
                    <a16:creationId xmlns:a16="http://schemas.microsoft.com/office/drawing/2014/main" id="{1DA2DF22-172D-72FD-98DB-BC34261A9CF1}"/>
                  </a:ext>
                </a:extLst>
              </p:cNvPr>
              <p:cNvSpPr txBox="1"/>
              <p:nvPr/>
            </p:nvSpPr>
            <p:spPr>
              <a:xfrm>
                <a:off x="9020329" y="6005390"/>
                <a:ext cx="3227692"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6" name="object 254">
                <a:extLst>
                  <a:ext uri="{FF2B5EF4-FFF2-40B4-BE49-F238E27FC236}">
                    <a16:creationId xmlns:a16="http://schemas.microsoft.com/office/drawing/2014/main" id="{5606A377-07FE-0CB5-3A00-91FB5DCEE7B8}"/>
                  </a:ext>
                </a:extLst>
              </p:cNvPr>
              <p:cNvSpPr txBox="1"/>
              <p:nvPr/>
            </p:nvSpPr>
            <p:spPr>
              <a:xfrm>
                <a:off x="8988432" y="6197381"/>
                <a:ext cx="3266360" cy="151773"/>
              </a:xfrm>
              <a:prstGeom prst="rect">
                <a:avLst/>
              </a:prstGeom>
            </p:spPr>
            <p:txBody>
              <a:bodyPr vert="horz" wrap="square" lIns="0" tIns="13335" rIns="0" bIns="0" rtlCol="0">
                <a:spAutoFit/>
              </a:bodyPr>
              <a:lstStyle/>
              <a:p>
                <a:pPr marL="12700" algn="ctr">
                  <a:lnSpc>
                    <a:spcPts val="700"/>
                  </a:lnSpc>
                  <a:tabLst>
                    <a:tab pos="290830" algn="l"/>
                  </a:tabLst>
                </a:pP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48</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箱単位でご注文ください</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sp>
          <p:nvSpPr>
            <p:cNvPr id="37" name="object 254">
              <a:extLst>
                <a:ext uri="{FF2B5EF4-FFF2-40B4-BE49-F238E27FC236}">
                  <a16:creationId xmlns:a16="http://schemas.microsoft.com/office/drawing/2014/main" id="{3FB37441-CA2D-5E58-1CE6-F960C8756974}"/>
                </a:ext>
              </a:extLst>
            </p:cNvPr>
            <p:cNvSpPr txBox="1"/>
            <p:nvPr/>
          </p:nvSpPr>
          <p:spPr>
            <a:xfrm>
              <a:off x="6851251" y="6310432"/>
              <a:ext cx="5006350" cy="290464"/>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※10</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月中旬まではクール便での出荷となります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pic>
        <p:nvPicPr>
          <p:cNvPr id="17" name="図 16">
            <a:extLst>
              <a:ext uri="{FF2B5EF4-FFF2-40B4-BE49-F238E27FC236}">
                <a16:creationId xmlns:a16="http://schemas.microsoft.com/office/drawing/2014/main" id="{DDDD805E-735C-BE76-CAA3-67F0535E2FFD}"/>
              </a:ext>
            </a:extLst>
          </p:cNvPr>
          <p:cNvPicPr>
            <a:picLocks noChangeAspect="1"/>
          </p:cNvPicPr>
          <p:nvPr/>
        </p:nvPicPr>
        <p:blipFill>
          <a:blip r:embed="rId2"/>
          <a:srcRect l="25243" t="13511" r="37647" b="10556"/>
          <a:stretch>
            <a:fillRect/>
          </a:stretch>
        </p:blipFill>
        <p:spPr>
          <a:xfrm>
            <a:off x="601800" y="1674097"/>
            <a:ext cx="2120764" cy="2440903"/>
          </a:xfrm>
          <a:prstGeom prst="rect">
            <a:avLst/>
          </a:prstGeom>
        </p:spPr>
      </p:pic>
      <p:sp>
        <p:nvSpPr>
          <p:cNvPr id="27" name="正方形/長方形 26">
            <a:extLst>
              <a:ext uri="{FF2B5EF4-FFF2-40B4-BE49-F238E27FC236}">
                <a16:creationId xmlns:a16="http://schemas.microsoft.com/office/drawing/2014/main" id="{BC62DB1C-B7F8-6672-7CAF-05F25A999B4E}"/>
              </a:ext>
            </a:extLst>
          </p:cNvPr>
          <p:cNvSpPr/>
          <p:nvPr/>
        </p:nvSpPr>
        <p:spPr>
          <a:xfrm>
            <a:off x="578347" y="171465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7C3FA0B4-4A1A-3155-63B6-12AF6280AB2D}"/>
              </a:ext>
            </a:extLst>
          </p:cNvPr>
          <p:cNvSpPr txBox="1"/>
          <p:nvPr/>
        </p:nvSpPr>
        <p:spPr>
          <a:xfrm>
            <a:off x="688579" y="1799048"/>
            <a:ext cx="877163" cy="369332"/>
          </a:xfrm>
          <a:prstGeom prst="rect">
            <a:avLst/>
          </a:prstGeom>
          <a:noFill/>
          <a:ln>
            <a:noFill/>
          </a:ln>
        </p:spPr>
        <p:txBody>
          <a:bodyPr wrap="none" rtlCol="0">
            <a:spAutoFit/>
          </a:bodyPr>
          <a:lstStyle/>
          <a:p>
            <a:r>
              <a:rPr lang="ja-JP" altLang="en-US" b="1" dirty="0">
                <a:solidFill>
                  <a:schemeClr val="bg1"/>
                </a:solidFill>
              </a:rPr>
              <a:t>北海道</a:t>
            </a:r>
            <a:endParaRPr kumimoji="1" lang="ja-JP" altLang="en-US" b="1" dirty="0">
              <a:solidFill>
                <a:schemeClr val="bg1"/>
              </a:solidFill>
            </a:endParaRPr>
          </a:p>
        </p:txBody>
      </p:sp>
      <p:sp>
        <p:nvSpPr>
          <p:cNvPr id="39" name="正方形/長方形 38">
            <a:extLst>
              <a:ext uri="{FF2B5EF4-FFF2-40B4-BE49-F238E27FC236}">
                <a16:creationId xmlns:a16="http://schemas.microsoft.com/office/drawing/2014/main" id="{ED0E5D0F-418B-DED4-877F-4341ACE85140}"/>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grpSp>
        <p:nvGrpSpPr>
          <p:cNvPr id="40" name="グループ化 39">
            <a:extLst>
              <a:ext uri="{FF2B5EF4-FFF2-40B4-BE49-F238E27FC236}">
                <a16:creationId xmlns:a16="http://schemas.microsoft.com/office/drawing/2014/main" id="{3EDD93BE-2140-6FDC-546A-851060F68ABD}"/>
              </a:ext>
            </a:extLst>
          </p:cNvPr>
          <p:cNvGrpSpPr/>
          <p:nvPr/>
        </p:nvGrpSpPr>
        <p:grpSpPr>
          <a:xfrm>
            <a:off x="7094439" y="143253"/>
            <a:ext cx="4808563" cy="461306"/>
            <a:chOff x="7094439" y="143253"/>
            <a:chExt cx="4808563" cy="461306"/>
          </a:xfrm>
        </p:grpSpPr>
        <p:sp>
          <p:nvSpPr>
            <p:cNvPr id="41" name="テキスト ボックス 40">
              <a:extLst>
                <a:ext uri="{FF2B5EF4-FFF2-40B4-BE49-F238E27FC236}">
                  <a16:creationId xmlns:a16="http://schemas.microsoft.com/office/drawing/2014/main" id="{A06C0251-0191-3DCB-288D-57BF4666A33E}"/>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42" name="テキスト ボックス 41">
              <a:extLst>
                <a:ext uri="{FF2B5EF4-FFF2-40B4-BE49-F238E27FC236}">
                  <a16:creationId xmlns:a16="http://schemas.microsoft.com/office/drawing/2014/main" id="{A281BEC4-7EF1-7644-BAE4-C4798EF16600}"/>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43" name="直線コネクタ 42">
              <a:extLst>
                <a:ext uri="{FF2B5EF4-FFF2-40B4-BE49-F238E27FC236}">
                  <a16:creationId xmlns:a16="http://schemas.microsoft.com/office/drawing/2014/main" id="{1EE156E0-34E5-2841-F642-AB19EB2EB3D9}"/>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A0661D96-52B4-83E4-1E5B-942F1866FCDA}"/>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F959AEAD-1337-2FB1-3102-7BB115B82DD0}"/>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6" name="直線コネクタ 45">
              <a:extLst>
                <a:ext uri="{FF2B5EF4-FFF2-40B4-BE49-F238E27FC236}">
                  <a16:creationId xmlns:a16="http://schemas.microsoft.com/office/drawing/2014/main" id="{1B4CD084-20EE-AC0B-A9A4-D4345D715204}"/>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13" name="図 12">
            <a:extLst>
              <a:ext uri="{FF2B5EF4-FFF2-40B4-BE49-F238E27FC236}">
                <a16:creationId xmlns:a16="http://schemas.microsoft.com/office/drawing/2014/main" id="{E364B707-D6D6-26CD-7620-3E5306B584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037" y="1528199"/>
            <a:ext cx="8636762" cy="5757841"/>
          </a:xfrm>
          <a:prstGeom prst="rect">
            <a:avLst/>
          </a:prstGeom>
        </p:spPr>
      </p:pic>
      <p:pic>
        <p:nvPicPr>
          <p:cNvPr id="15" name="図 14">
            <a:extLst>
              <a:ext uri="{FF2B5EF4-FFF2-40B4-BE49-F238E27FC236}">
                <a16:creationId xmlns:a16="http://schemas.microsoft.com/office/drawing/2014/main" id="{C3C708E4-9BE5-431B-8E8C-9ED7E74BFF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74" y="52931"/>
            <a:ext cx="3041965" cy="1416716"/>
          </a:xfrm>
          <a:prstGeom prst="rect">
            <a:avLst/>
          </a:prstGeom>
        </p:spPr>
      </p:pic>
      <p:sp>
        <p:nvSpPr>
          <p:cNvPr id="2" name="object 258">
            <a:extLst>
              <a:ext uri="{FF2B5EF4-FFF2-40B4-BE49-F238E27FC236}">
                <a16:creationId xmlns:a16="http://schemas.microsoft.com/office/drawing/2014/main" id="{EA336151-BDBC-2614-D158-BB8C44A26E74}"/>
              </a:ext>
            </a:extLst>
          </p:cNvPr>
          <p:cNvSpPr txBox="1"/>
          <p:nvPr/>
        </p:nvSpPr>
        <p:spPr>
          <a:xfrm>
            <a:off x="7708448" y="2962724"/>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00000</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3732601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B4FDA-6306-242B-FE63-664B956C3900}"/>
            </a:ext>
          </a:extLst>
        </p:cNvPr>
        <p:cNvGrpSpPr/>
        <p:nvPr/>
      </p:nvGrpSpPr>
      <p:grpSpPr>
        <a:xfrm>
          <a:off x="0" y="0"/>
          <a:ext cx="0" cy="0"/>
          <a:chOff x="0" y="0"/>
          <a:chExt cx="0" cy="0"/>
        </a:xfrm>
      </p:grpSpPr>
      <p:sp>
        <p:nvSpPr>
          <p:cNvPr id="79" name="直角三角形 78">
            <a:extLst>
              <a:ext uri="{FF2B5EF4-FFF2-40B4-BE49-F238E27FC236}">
                <a16:creationId xmlns:a16="http://schemas.microsoft.com/office/drawing/2014/main" id="{6EE620D8-DD8C-521D-3989-B25036A80DA3}"/>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6" name="グループ化 85">
            <a:extLst>
              <a:ext uri="{FF2B5EF4-FFF2-40B4-BE49-F238E27FC236}">
                <a16:creationId xmlns:a16="http://schemas.microsoft.com/office/drawing/2014/main" id="{2F43EAE7-8B4B-0CFB-E232-B21F02F46908}"/>
              </a:ext>
            </a:extLst>
          </p:cNvPr>
          <p:cNvGrpSpPr/>
          <p:nvPr/>
        </p:nvGrpSpPr>
        <p:grpSpPr>
          <a:xfrm>
            <a:off x="7090001" y="668647"/>
            <a:ext cx="4808563" cy="461306"/>
            <a:chOff x="7094439" y="143253"/>
            <a:chExt cx="4808563" cy="461306"/>
          </a:xfrm>
        </p:grpSpPr>
        <p:sp>
          <p:nvSpPr>
            <p:cNvPr id="12" name="テキスト ボックス 11">
              <a:extLst>
                <a:ext uri="{FF2B5EF4-FFF2-40B4-BE49-F238E27FC236}">
                  <a16:creationId xmlns:a16="http://schemas.microsoft.com/office/drawing/2014/main" id="{B816F3F0-2B9F-CA02-5184-88B4CF76A55B}"/>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C3937DC5-A78A-FFE9-3DCC-E02E5C0B1CA8}"/>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E4C6EA63-BA64-53F0-E852-7C163D810718}"/>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66E89D36-3692-3F69-3C79-EC14027F057F}"/>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BFDB1F71-1C2A-9073-B067-77217967F7B9}"/>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CA8F342A-9558-314E-559E-871E4B0E92C7}"/>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sp>
        <p:nvSpPr>
          <p:cNvPr id="45" name="正方形/長方形 44">
            <a:extLst>
              <a:ext uri="{FF2B5EF4-FFF2-40B4-BE49-F238E27FC236}">
                <a16:creationId xmlns:a16="http://schemas.microsoft.com/office/drawing/2014/main" id="{4210E7B3-94EA-B4E1-5F39-2050F9F544E3}"/>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6CB10AF5-0777-19BA-611D-0936D0083FB2}"/>
              </a:ext>
            </a:extLst>
          </p:cNvPr>
          <p:cNvSpPr txBox="1"/>
          <p:nvPr/>
        </p:nvSpPr>
        <p:spPr>
          <a:xfrm>
            <a:off x="4106589" y="406118"/>
            <a:ext cx="646331" cy="369332"/>
          </a:xfrm>
          <a:prstGeom prst="rect">
            <a:avLst/>
          </a:prstGeom>
          <a:noFill/>
          <a:ln>
            <a:noFill/>
          </a:ln>
        </p:spPr>
        <p:txBody>
          <a:bodyPr wrap="none" rtlCol="0">
            <a:spAutoFit/>
          </a:bodyPr>
          <a:lstStyle/>
          <a:p>
            <a:r>
              <a:rPr lang="ja-JP" altLang="en-US" b="1" dirty="0">
                <a:solidFill>
                  <a:schemeClr val="bg1"/>
                </a:solidFill>
              </a:rPr>
              <a:t>秋田</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A0000B90-A065-C788-69F5-F88AE0C5409A}"/>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pic>
        <p:nvPicPr>
          <p:cNvPr id="16" name="図 15">
            <a:extLst>
              <a:ext uri="{FF2B5EF4-FFF2-40B4-BE49-F238E27FC236}">
                <a16:creationId xmlns:a16="http://schemas.microsoft.com/office/drawing/2014/main" id="{2B93E66C-F9BB-BBF0-FB7D-6E96BAF7448F}"/>
              </a:ext>
            </a:extLst>
          </p:cNvPr>
          <p:cNvPicPr>
            <a:picLocks noChangeAspect="1"/>
          </p:cNvPicPr>
          <p:nvPr/>
        </p:nvPicPr>
        <p:blipFill>
          <a:blip r:embed="rId2"/>
          <a:srcRect l="27531" t="19333" r="38537" b="12328"/>
          <a:stretch>
            <a:fillRect/>
          </a:stretch>
        </p:blipFill>
        <p:spPr>
          <a:xfrm>
            <a:off x="3832667" y="149660"/>
            <a:ext cx="2284433" cy="2587936"/>
          </a:xfrm>
          <a:prstGeom prst="rect">
            <a:avLst/>
          </a:prstGeom>
        </p:spPr>
      </p:pic>
      <p:pic>
        <p:nvPicPr>
          <p:cNvPr id="28" name="図 27">
            <a:extLst>
              <a:ext uri="{FF2B5EF4-FFF2-40B4-BE49-F238E27FC236}">
                <a16:creationId xmlns:a16="http://schemas.microsoft.com/office/drawing/2014/main" id="{98C174EE-A67B-CED0-C36D-50E3EEFD30FE}"/>
              </a:ext>
            </a:extLst>
          </p:cNvPr>
          <p:cNvPicPr>
            <a:picLocks noChangeAspect="1"/>
          </p:cNvPicPr>
          <p:nvPr/>
        </p:nvPicPr>
        <p:blipFill>
          <a:blip r:embed="rId3" cstate="print">
            <a:extLst>
              <a:ext uri="{28A0092B-C50C-407E-A947-70E740481C1C}">
                <a14:useLocalDpi xmlns:a14="http://schemas.microsoft.com/office/drawing/2010/main" val="0"/>
              </a:ext>
            </a:extLst>
          </a:blip>
          <a:srcRect t="15471" b="15740"/>
          <a:stretch>
            <a:fillRect/>
          </a:stretch>
        </p:blipFill>
        <p:spPr>
          <a:xfrm>
            <a:off x="209457" y="2045724"/>
            <a:ext cx="3432796" cy="4722791"/>
          </a:xfrm>
          <a:prstGeom prst="rect">
            <a:avLst/>
          </a:prstGeom>
        </p:spPr>
      </p:pic>
      <p:grpSp>
        <p:nvGrpSpPr>
          <p:cNvPr id="29" name="グループ化 28">
            <a:extLst>
              <a:ext uri="{FF2B5EF4-FFF2-40B4-BE49-F238E27FC236}">
                <a16:creationId xmlns:a16="http://schemas.microsoft.com/office/drawing/2014/main" id="{DF00875E-22A1-DD5D-0C20-2732E4BB201D}"/>
              </a:ext>
            </a:extLst>
          </p:cNvPr>
          <p:cNvGrpSpPr/>
          <p:nvPr/>
        </p:nvGrpSpPr>
        <p:grpSpPr>
          <a:xfrm>
            <a:off x="7048847" y="1796946"/>
            <a:ext cx="4906537" cy="4236904"/>
            <a:chOff x="6917406" y="1074859"/>
            <a:chExt cx="4906537" cy="4236904"/>
          </a:xfrm>
        </p:grpSpPr>
        <p:sp>
          <p:nvSpPr>
            <p:cNvPr id="30" name="object 258">
              <a:extLst>
                <a:ext uri="{FF2B5EF4-FFF2-40B4-BE49-F238E27FC236}">
                  <a16:creationId xmlns:a16="http://schemas.microsoft.com/office/drawing/2014/main" id="{0E6E7024-D6F2-2222-DB15-38EAB643A46A}"/>
                </a:ext>
              </a:extLst>
            </p:cNvPr>
            <p:cNvSpPr txBox="1"/>
            <p:nvPr/>
          </p:nvSpPr>
          <p:spPr>
            <a:xfrm>
              <a:off x="7088684" y="1074859"/>
              <a:ext cx="4106460"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秋田県産あきたこまち</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産直ごはん</a:t>
              </a:r>
              <a:r>
                <a:rPr lang="en-US" altLang="ja-JP" sz="2400" b="1" dirty="0">
                  <a:latin typeface="游ゴシック" panose="020B0400000000000000" pitchFamily="50" charset="-128"/>
                  <a:cs typeface="Microsoft JhengHei"/>
                </a:rPr>
                <a:t>150g×3</a:t>
              </a:r>
              <a:r>
                <a:rPr lang="ja-JP" altLang="en-US" sz="2400" b="1" dirty="0">
                  <a:latin typeface="游ゴシック" panose="020B0400000000000000" pitchFamily="50" charset="-128"/>
                  <a:cs typeface="Microsoft JhengHei"/>
                </a:rPr>
                <a:t>食入り</a:t>
              </a:r>
            </a:p>
          </p:txBody>
        </p:sp>
        <p:sp>
          <p:nvSpPr>
            <p:cNvPr id="31" name="object 253">
              <a:extLst>
                <a:ext uri="{FF2B5EF4-FFF2-40B4-BE49-F238E27FC236}">
                  <a16:creationId xmlns:a16="http://schemas.microsoft.com/office/drawing/2014/main" id="{A3651B4A-2197-4CC5-45CD-C781FEB57FE9}"/>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80</a:t>
              </a:r>
              <a:r>
                <a:rPr lang="ja-JP" altLang="en-US" sz="2400" b="1" spc="50" dirty="0">
                  <a:solidFill>
                    <a:srgbClr val="00AEEF"/>
                  </a:solidFill>
                  <a:latin typeface="Microsoft JhengHei"/>
                  <a:cs typeface="Microsoft JhengHei"/>
                </a:rPr>
                <a:t>組</a:t>
              </a:r>
              <a:r>
                <a:rPr lang="en-US" altLang="ja-JP" sz="2400" b="1" spc="50" dirty="0">
                  <a:solidFill>
                    <a:srgbClr val="00AEEF"/>
                  </a:solidFill>
                  <a:latin typeface="Microsoft JhengHei"/>
                  <a:cs typeface="Microsoft JhengHei"/>
                </a:rPr>
                <a:t>(8×10</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32" name="object 259">
              <a:extLst>
                <a:ext uri="{FF2B5EF4-FFF2-40B4-BE49-F238E27FC236}">
                  <a16:creationId xmlns:a16="http://schemas.microsoft.com/office/drawing/2014/main" id="{9D343AF9-1F15-2038-7A17-2FBA84D16A15}"/>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8" name="object 260">
              <a:extLst>
                <a:ext uri="{FF2B5EF4-FFF2-40B4-BE49-F238E27FC236}">
                  <a16:creationId xmlns:a16="http://schemas.microsoft.com/office/drawing/2014/main" id="{7F9740B5-8C57-BB04-BCB6-0FE1B540B952}"/>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578</a:t>
              </a:r>
              <a:endParaRPr sz="3600" dirty="0">
                <a:latin typeface="Century Gothic"/>
                <a:cs typeface="Century Gothic"/>
              </a:endParaRPr>
            </a:p>
          </p:txBody>
        </p:sp>
        <p:sp>
          <p:nvSpPr>
            <p:cNvPr id="41" name="object 261">
              <a:extLst>
                <a:ext uri="{FF2B5EF4-FFF2-40B4-BE49-F238E27FC236}">
                  <a16:creationId xmlns:a16="http://schemas.microsoft.com/office/drawing/2014/main" id="{A40341D3-84B9-032F-10D3-DA5FBA5C63F9}"/>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2478291</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42" name="テキスト ボックス 41">
              <a:extLst>
                <a:ext uri="{FF2B5EF4-FFF2-40B4-BE49-F238E27FC236}">
                  <a16:creationId xmlns:a16="http://schemas.microsoft.com/office/drawing/2014/main" id="{9578DD1E-AEE2-D4EF-D5F6-CCB811CA9788}"/>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44" name="object 260">
              <a:extLst>
                <a:ext uri="{FF2B5EF4-FFF2-40B4-BE49-F238E27FC236}">
                  <a16:creationId xmlns:a16="http://schemas.microsoft.com/office/drawing/2014/main" id="{7A7D7105-FF15-C8AB-A26A-CFD726AFB251}"/>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p>
          </p:txBody>
        </p:sp>
        <p:sp>
          <p:nvSpPr>
            <p:cNvPr id="48" name="object 259">
              <a:extLst>
                <a:ext uri="{FF2B5EF4-FFF2-40B4-BE49-F238E27FC236}">
                  <a16:creationId xmlns:a16="http://schemas.microsoft.com/office/drawing/2014/main" id="{83C3E6C9-91B0-637E-D38E-5D8EC4F5BCE8}"/>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49" name="グループ化 48">
              <a:extLst>
                <a:ext uri="{FF2B5EF4-FFF2-40B4-BE49-F238E27FC236}">
                  <a16:creationId xmlns:a16="http://schemas.microsoft.com/office/drawing/2014/main" id="{83CD69DB-B609-5F22-ED33-D2930B5749F2}"/>
                </a:ext>
              </a:extLst>
            </p:cNvPr>
            <p:cNvGrpSpPr/>
            <p:nvPr/>
          </p:nvGrpSpPr>
          <p:grpSpPr>
            <a:xfrm>
              <a:off x="9660386" y="1848614"/>
              <a:ext cx="1395000" cy="252313"/>
              <a:chOff x="9217441" y="528159"/>
              <a:chExt cx="1395000" cy="252313"/>
            </a:xfrm>
          </p:grpSpPr>
          <p:sp>
            <p:nvSpPr>
              <p:cNvPr id="77" name="角丸四角形 621">
                <a:extLst>
                  <a:ext uri="{FF2B5EF4-FFF2-40B4-BE49-F238E27FC236}">
                    <a16:creationId xmlns:a16="http://schemas.microsoft.com/office/drawing/2014/main" id="{1588CED6-332F-978B-220C-DF3788C06D53}"/>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object 258">
                <a:extLst>
                  <a:ext uri="{FF2B5EF4-FFF2-40B4-BE49-F238E27FC236}">
                    <a16:creationId xmlns:a16="http://schemas.microsoft.com/office/drawing/2014/main" id="{0FB5306E-075D-F758-2E4F-352EADE11208}"/>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51" name="object 254">
              <a:extLst>
                <a:ext uri="{FF2B5EF4-FFF2-40B4-BE49-F238E27FC236}">
                  <a16:creationId xmlns:a16="http://schemas.microsoft.com/office/drawing/2014/main" id="{44458331-568E-A435-FF33-58B3F58251CA}"/>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11×17×8cm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300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150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52" name="グループ化 51">
              <a:extLst>
                <a:ext uri="{FF2B5EF4-FFF2-40B4-BE49-F238E27FC236}">
                  <a16:creationId xmlns:a16="http://schemas.microsoft.com/office/drawing/2014/main" id="{79FD52D7-BC45-D755-A501-E4450AAD276A}"/>
                </a:ext>
              </a:extLst>
            </p:cNvPr>
            <p:cNvGrpSpPr/>
            <p:nvPr/>
          </p:nvGrpSpPr>
          <p:grpSpPr>
            <a:xfrm>
              <a:off x="7073369" y="4941211"/>
              <a:ext cx="2312175" cy="370552"/>
              <a:chOff x="7151724" y="5983988"/>
              <a:chExt cx="2129979" cy="370552"/>
            </a:xfrm>
          </p:grpSpPr>
          <p:sp>
            <p:nvSpPr>
              <p:cNvPr id="75" name="テキスト ボックス 74">
                <a:extLst>
                  <a:ext uri="{FF2B5EF4-FFF2-40B4-BE49-F238E27FC236}">
                    <a16:creationId xmlns:a16="http://schemas.microsoft.com/office/drawing/2014/main" id="{17D71F55-0725-1A14-C64C-43D9E169A0CF}"/>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6" name="object 254">
                <a:extLst>
                  <a:ext uri="{FF2B5EF4-FFF2-40B4-BE49-F238E27FC236}">
                    <a16:creationId xmlns:a16="http://schemas.microsoft.com/office/drawing/2014/main" id="{C300629F-0C3B-8607-DA2A-EF79B0267F3E}"/>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63" name="グループ化 62">
              <a:extLst>
                <a:ext uri="{FF2B5EF4-FFF2-40B4-BE49-F238E27FC236}">
                  <a16:creationId xmlns:a16="http://schemas.microsoft.com/office/drawing/2014/main" id="{320FC9C9-840E-05B5-ACC0-ABB08B9B4BFD}"/>
                </a:ext>
              </a:extLst>
            </p:cNvPr>
            <p:cNvGrpSpPr/>
            <p:nvPr/>
          </p:nvGrpSpPr>
          <p:grpSpPr>
            <a:xfrm>
              <a:off x="6917406" y="4562653"/>
              <a:ext cx="2609952" cy="370552"/>
              <a:chOff x="8916045" y="5987830"/>
              <a:chExt cx="2109066" cy="370552"/>
            </a:xfrm>
          </p:grpSpPr>
          <p:sp>
            <p:nvSpPr>
              <p:cNvPr id="71" name="テキスト ボックス 70">
                <a:extLst>
                  <a:ext uri="{FF2B5EF4-FFF2-40B4-BE49-F238E27FC236}">
                    <a16:creationId xmlns:a16="http://schemas.microsoft.com/office/drawing/2014/main" id="{0B91B3FA-E477-AB69-1F84-2E27C0E44D6B}"/>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2" name="object 254">
                <a:extLst>
                  <a:ext uri="{FF2B5EF4-FFF2-40B4-BE49-F238E27FC236}">
                    <a16:creationId xmlns:a16="http://schemas.microsoft.com/office/drawing/2014/main" id="{5D8286BA-4DAB-943E-828C-3044DFA18F97}"/>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64" name="グループ化 63">
              <a:extLst>
                <a:ext uri="{FF2B5EF4-FFF2-40B4-BE49-F238E27FC236}">
                  <a16:creationId xmlns:a16="http://schemas.microsoft.com/office/drawing/2014/main" id="{24BC33FE-BFEA-98F5-A269-D925287DE587}"/>
                </a:ext>
              </a:extLst>
            </p:cNvPr>
            <p:cNvGrpSpPr/>
            <p:nvPr/>
          </p:nvGrpSpPr>
          <p:grpSpPr>
            <a:xfrm>
              <a:off x="9213991" y="4562653"/>
              <a:ext cx="2609952" cy="370552"/>
              <a:chOff x="8916045" y="5987830"/>
              <a:chExt cx="2109066" cy="370552"/>
            </a:xfrm>
          </p:grpSpPr>
          <p:sp>
            <p:nvSpPr>
              <p:cNvPr id="69" name="テキスト ボックス 68">
                <a:extLst>
                  <a:ext uri="{FF2B5EF4-FFF2-40B4-BE49-F238E27FC236}">
                    <a16:creationId xmlns:a16="http://schemas.microsoft.com/office/drawing/2014/main" id="{14417874-69D0-BA26-A46E-5650C81C0BB5}"/>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0" name="object 254">
                <a:extLst>
                  <a:ext uri="{FF2B5EF4-FFF2-40B4-BE49-F238E27FC236}">
                    <a16:creationId xmlns:a16="http://schemas.microsoft.com/office/drawing/2014/main" id="{BE7439B1-2460-41F7-8311-A4CB74F99842}"/>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pic>
        <p:nvPicPr>
          <p:cNvPr id="3" name="図 2">
            <a:extLst>
              <a:ext uri="{FF2B5EF4-FFF2-40B4-BE49-F238E27FC236}">
                <a16:creationId xmlns:a16="http://schemas.microsoft.com/office/drawing/2014/main" id="{A5B5AB57-E625-4A92-A275-85641C543E35}"/>
              </a:ext>
            </a:extLst>
          </p:cNvPr>
          <p:cNvPicPr>
            <a:picLocks noChangeAspect="1"/>
          </p:cNvPicPr>
          <p:nvPr/>
        </p:nvPicPr>
        <p:blipFill>
          <a:blip r:embed="rId4" cstate="print">
            <a:extLst>
              <a:ext uri="{28A0092B-C50C-407E-A947-70E740481C1C}">
                <a14:useLocalDpi xmlns:a14="http://schemas.microsoft.com/office/drawing/2010/main" val="0"/>
              </a:ext>
            </a:extLst>
          </a:blip>
          <a:srcRect t="11227" r="515" b="5845"/>
          <a:stretch>
            <a:fillRect/>
          </a:stretch>
        </p:blipFill>
        <p:spPr>
          <a:xfrm>
            <a:off x="3762751" y="4511385"/>
            <a:ext cx="2822345" cy="1961961"/>
          </a:xfrm>
          <a:prstGeom prst="rect">
            <a:avLst/>
          </a:prstGeom>
          <a:ln>
            <a:noFill/>
          </a:ln>
          <a:effectLst>
            <a:softEdge rad="112500"/>
          </a:effectLst>
        </p:spPr>
      </p:pic>
      <p:pic>
        <p:nvPicPr>
          <p:cNvPr id="2" name="図 1">
            <a:extLst>
              <a:ext uri="{FF2B5EF4-FFF2-40B4-BE49-F238E27FC236}">
                <a16:creationId xmlns:a16="http://schemas.microsoft.com/office/drawing/2014/main" id="{041336AC-2CF5-6233-3DD5-ECA6550EFC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699" y="149660"/>
            <a:ext cx="3041965" cy="1416716"/>
          </a:xfrm>
          <a:prstGeom prst="rect">
            <a:avLst/>
          </a:prstGeom>
        </p:spPr>
      </p:pic>
      <p:sp>
        <p:nvSpPr>
          <p:cNvPr id="4" name="テキスト ボックス 3">
            <a:extLst>
              <a:ext uri="{FF2B5EF4-FFF2-40B4-BE49-F238E27FC236}">
                <a16:creationId xmlns:a16="http://schemas.microsoft.com/office/drawing/2014/main" id="{7D0E7AA4-A9E4-1D5E-1F8B-AC247203A8B2}"/>
              </a:ext>
            </a:extLst>
          </p:cNvPr>
          <p:cNvSpPr txBox="1"/>
          <p:nvPr/>
        </p:nvSpPr>
        <p:spPr>
          <a:xfrm>
            <a:off x="3782011" y="3720079"/>
            <a:ext cx="2698086" cy="646331"/>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電子レンジで手軽に食べられるパックごはん</a:t>
            </a:r>
          </a:p>
        </p:txBody>
      </p:sp>
      <p:sp>
        <p:nvSpPr>
          <p:cNvPr id="5" name="object 258">
            <a:extLst>
              <a:ext uri="{FF2B5EF4-FFF2-40B4-BE49-F238E27FC236}">
                <a16:creationId xmlns:a16="http://schemas.microsoft.com/office/drawing/2014/main" id="{F0C12DB2-1066-AA79-508F-274E4DC384AE}"/>
              </a:ext>
            </a:extLst>
          </p:cNvPr>
          <p:cNvSpPr txBox="1"/>
          <p:nvPr/>
        </p:nvSpPr>
        <p:spPr>
          <a:xfrm>
            <a:off x="7983588" y="3324524"/>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00029</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1816615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F3DC9-648D-C8FF-508D-CEB4DE275D59}"/>
            </a:ext>
          </a:extLst>
        </p:cNvPr>
        <p:cNvGrpSpPr/>
        <p:nvPr/>
      </p:nvGrpSpPr>
      <p:grpSpPr>
        <a:xfrm>
          <a:off x="0" y="0"/>
          <a:ext cx="0" cy="0"/>
          <a:chOff x="0" y="0"/>
          <a:chExt cx="0" cy="0"/>
        </a:xfrm>
      </p:grpSpPr>
      <p:sp>
        <p:nvSpPr>
          <p:cNvPr id="79" name="直角三角形 78">
            <a:extLst>
              <a:ext uri="{FF2B5EF4-FFF2-40B4-BE49-F238E27FC236}">
                <a16:creationId xmlns:a16="http://schemas.microsoft.com/office/drawing/2014/main" id="{5984A767-45B3-4CA6-00AA-7E39180E0B5A}"/>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6" name="グループ化 85">
            <a:extLst>
              <a:ext uri="{FF2B5EF4-FFF2-40B4-BE49-F238E27FC236}">
                <a16:creationId xmlns:a16="http://schemas.microsoft.com/office/drawing/2014/main" id="{07EC5834-AAFC-A0E8-32FA-DB5AB29E7E81}"/>
              </a:ext>
            </a:extLst>
          </p:cNvPr>
          <p:cNvGrpSpPr/>
          <p:nvPr/>
        </p:nvGrpSpPr>
        <p:grpSpPr>
          <a:xfrm>
            <a:off x="7090001" y="668647"/>
            <a:ext cx="4808563" cy="461306"/>
            <a:chOff x="7094439" y="143253"/>
            <a:chExt cx="4808563" cy="461306"/>
          </a:xfrm>
        </p:grpSpPr>
        <p:sp>
          <p:nvSpPr>
            <p:cNvPr id="12" name="テキスト ボックス 11">
              <a:extLst>
                <a:ext uri="{FF2B5EF4-FFF2-40B4-BE49-F238E27FC236}">
                  <a16:creationId xmlns:a16="http://schemas.microsoft.com/office/drawing/2014/main" id="{08589C2E-87F4-22A7-6452-E0BDFFF55CBA}"/>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EFA068E7-F0BA-54EB-8257-8888BE631838}"/>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4E592E19-F566-8754-6587-E4B64C1B0818}"/>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A7E72472-286C-44BC-9E64-D675E3FE3F7E}"/>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A3F8F3E2-C3F6-4C03-B382-3942886ECAD7}"/>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6D4EB155-2C09-2159-47D0-8884C47BAD6D}"/>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sp>
        <p:nvSpPr>
          <p:cNvPr id="45" name="正方形/長方形 44">
            <a:extLst>
              <a:ext uri="{FF2B5EF4-FFF2-40B4-BE49-F238E27FC236}">
                <a16:creationId xmlns:a16="http://schemas.microsoft.com/office/drawing/2014/main" id="{B123A9A6-359D-7F71-9364-24B276E82880}"/>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032ACE1A-5C4B-7482-7C21-D2AA152CAC94}"/>
              </a:ext>
            </a:extLst>
          </p:cNvPr>
          <p:cNvSpPr txBox="1"/>
          <p:nvPr/>
        </p:nvSpPr>
        <p:spPr>
          <a:xfrm>
            <a:off x="4106589" y="406118"/>
            <a:ext cx="646331" cy="369332"/>
          </a:xfrm>
          <a:prstGeom prst="rect">
            <a:avLst/>
          </a:prstGeom>
          <a:noFill/>
          <a:ln>
            <a:noFill/>
          </a:ln>
        </p:spPr>
        <p:txBody>
          <a:bodyPr wrap="none" rtlCol="0">
            <a:spAutoFit/>
          </a:bodyPr>
          <a:lstStyle/>
          <a:p>
            <a:r>
              <a:rPr lang="ja-JP" altLang="en-US" b="1" dirty="0">
                <a:solidFill>
                  <a:schemeClr val="bg1"/>
                </a:solidFill>
              </a:rPr>
              <a:t>秋田</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75365242-4B3F-DDB0-87BB-31E822B7CA0F}"/>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pic>
        <p:nvPicPr>
          <p:cNvPr id="16" name="図 15">
            <a:extLst>
              <a:ext uri="{FF2B5EF4-FFF2-40B4-BE49-F238E27FC236}">
                <a16:creationId xmlns:a16="http://schemas.microsoft.com/office/drawing/2014/main" id="{B870A933-4546-68D9-A59A-312E54A5F40A}"/>
              </a:ext>
            </a:extLst>
          </p:cNvPr>
          <p:cNvPicPr>
            <a:picLocks noChangeAspect="1"/>
          </p:cNvPicPr>
          <p:nvPr/>
        </p:nvPicPr>
        <p:blipFill>
          <a:blip r:embed="rId2"/>
          <a:srcRect l="27531" t="19333" r="38537" b="12328"/>
          <a:stretch>
            <a:fillRect/>
          </a:stretch>
        </p:blipFill>
        <p:spPr>
          <a:xfrm>
            <a:off x="3832667" y="149660"/>
            <a:ext cx="2284433" cy="2587936"/>
          </a:xfrm>
          <a:prstGeom prst="rect">
            <a:avLst/>
          </a:prstGeom>
        </p:spPr>
      </p:pic>
      <p:grpSp>
        <p:nvGrpSpPr>
          <p:cNvPr id="29" name="グループ化 28">
            <a:extLst>
              <a:ext uri="{FF2B5EF4-FFF2-40B4-BE49-F238E27FC236}">
                <a16:creationId xmlns:a16="http://schemas.microsoft.com/office/drawing/2014/main" id="{A296A9F2-C399-9C8B-FE6A-1B3C8DB750EE}"/>
              </a:ext>
            </a:extLst>
          </p:cNvPr>
          <p:cNvGrpSpPr/>
          <p:nvPr/>
        </p:nvGrpSpPr>
        <p:grpSpPr>
          <a:xfrm>
            <a:off x="7048847" y="1796946"/>
            <a:ext cx="4906537" cy="4236904"/>
            <a:chOff x="6917406" y="1074859"/>
            <a:chExt cx="4906537" cy="4236904"/>
          </a:xfrm>
        </p:grpSpPr>
        <p:sp>
          <p:nvSpPr>
            <p:cNvPr id="30" name="object 258">
              <a:extLst>
                <a:ext uri="{FF2B5EF4-FFF2-40B4-BE49-F238E27FC236}">
                  <a16:creationId xmlns:a16="http://schemas.microsoft.com/office/drawing/2014/main" id="{3DF065F1-4FAA-1F8E-5C1E-0AD7D35C3892}"/>
                </a:ext>
              </a:extLst>
            </p:cNvPr>
            <p:cNvSpPr txBox="1"/>
            <p:nvPr/>
          </p:nvSpPr>
          <p:spPr>
            <a:xfrm>
              <a:off x="7088684" y="1074859"/>
              <a:ext cx="4106460"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秋田米　サキホコレ</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パックごはん</a:t>
              </a:r>
              <a:r>
                <a:rPr lang="en-US" altLang="ja-JP" sz="2400" b="1" dirty="0">
                  <a:latin typeface="游ゴシック" panose="020B0400000000000000" pitchFamily="50" charset="-128"/>
                  <a:cs typeface="Microsoft JhengHei"/>
                </a:rPr>
                <a:t>150g×3</a:t>
              </a:r>
              <a:r>
                <a:rPr lang="ja-JP" altLang="en-US" sz="2400" b="1" dirty="0">
                  <a:latin typeface="游ゴシック" panose="020B0400000000000000" pitchFamily="50" charset="-128"/>
                  <a:cs typeface="Microsoft JhengHei"/>
                </a:rPr>
                <a:t>食入り</a:t>
              </a:r>
            </a:p>
          </p:txBody>
        </p:sp>
        <p:sp>
          <p:nvSpPr>
            <p:cNvPr id="31" name="object 253">
              <a:extLst>
                <a:ext uri="{FF2B5EF4-FFF2-40B4-BE49-F238E27FC236}">
                  <a16:creationId xmlns:a16="http://schemas.microsoft.com/office/drawing/2014/main" id="{79401B69-70D2-D19C-798E-600CF0FA0CCC}"/>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80</a:t>
              </a:r>
              <a:r>
                <a:rPr lang="ja-JP" altLang="en-US" sz="2400" b="1" spc="50" dirty="0">
                  <a:solidFill>
                    <a:srgbClr val="00AEEF"/>
                  </a:solidFill>
                  <a:latin typeface="Microsoft JhengHei"/>
                  <a:cs typeface="Microsoft JhengHei"/>
                </a:rPr>
                <a:t>組</a:t>
              </a:r>
              <a:r>
                <a:rPr lang="en-US" altLang="ja-JP" sz="2400" b="1" spc="50" dirty="0">
                  <a:solidFill>
                    <a:srgbClr val="00AEEF"/>
                  </a:solidFill>
                  <a:latin typeface="Microsoft JhengHei"/>
                  <a:cs typeface="Microsoft JhengHei"/>
                </a:rPr>
                <a:t>(8×10</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32" name="object 259">
              <a:extLst>
                <a:ext uri="{FF2B5EF4-FFF2-40B4-BE49-F238E27FC236}">
                  <a16:creationId xmlns:a16="http://schemas.microsoft.com/office/drawing/2014/main" id="{2235F4C5-B77B-83F9-1674-204B24187646}"/>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8" name="object 260">
              <a:extLst>
                <a:ext uri="{FF2B5EF4-FFF2-40B4-BE49-F238E27FC236}">
                  <a16:creationId xmlns:a16="http://schemas.microsoft.com/office/drawing/2014/main" id="{AAC7F09A-EC83-8E27-8A77-FB34E53F0A81}"/>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700</a:t>
              </a:r>
              <a:endParaRPr sz="3600" dirty="0">
                <a:latin typeface="Century Gothic"/>
                <a:cs typeface="Century Gothic"/>
              </a:endParaRPr>
            </a:p>
          </p:txBody>
        </p:sp>
        <p:sp>
          <p:nvSpPr>
            <p:cNvPr id="41" name="object 261">
              <a:extLst>
                <a:ext uri="{FF2B5EF4-FFF2-40B4-BE49-F238E27FC236}">
                  <a16:creationId xmlns:a16="http://schemas.microsoft.com/office/drawing/2014/main" id="{F6DC3827-38EE-D19C-5D09-42450E05A2DA}"/>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2790777</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42" name="テキスト ボックス 41">
              <a:extLst>
                <a:ext uri="{FF2B5EF4-FFF2-40B4-BE49-F238E27FC236}">
                  <a16:creationId xmlns:a16="http://schemas.microsoft.com/office/drawing/2014/main" id="{DD7C8954-565E-EE9A-A47D-ADB9C496BD4D}"/>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44" name="object 260">
              <a:extLst>
                <a:ext uri="{FF2B5EF4-FFF2-40B4-BE49-F238E27FC236}">
                  <a16:creationId xmlns:a16="http://schemas.microsoft.com/office/drawing/2014/main" id="{2FC5C953-EE52-992F-3C01-8C23D9C13B51}"/>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p>
          </p:txBody>
        </p:sp>
        <p:sp>
          <p:nvSpPr>
            <p:cNvPr id="48" name="object 259">
              <a:extLst>
                <a:ext uri="{FF2B5EF4-FFF2-40B4-BE49-F238E27FC236}">
                  <a16:creationId xmlns:a16="http://schemas.microsoft.com/office/drawing/2014/main" id="{3A262F53-C0D3-10FC-43FE-5E304B0CD3D6}"/>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49" name="グループ化 48">
              <a:extLst>
                <a:ext uri="{FF2B5EF4-FFF2-40B4-BE49-F238E27FC236}">
                  <a16:creationId xmlns:a16="http://schemas.microsoft.com/office/drawing/2014/main" id="{E055E852-2798-89AA-94D2-7BF657C6C969}"/>
                </a:ext>
              </a:extLst>
            </p:cNvPr>
            <p:cNvGrpSpPr/>
            <p:nvPr/>
          </p:nvGrpSpPr>
          <p:grpSpPr>
            <a:xfrm>
              <a:off x="9660386" y="1848614"/>
              <a:ext cx="1395000" cy="252313"/>
              <a:chOff x="9217441" y="528159"/>
              <a:chExt cx="1395000" cy="252313"/>
            </a:xfrm>
          </p:grpSpPr>
          <p:sp>
            <p:nvSpPr>
              <p:cNvPr id="77" name="角丸四角形 621">
                <a:extLst>
                  <a:ext uri="{FF2B5EF4-FFF2-40B4-BE49-F238E27FC236}">
                    <a16:creationId xmlns:a16="http://schemas.microsoft.com/office/drawing/2014/main" id="{6932DEDA-8E4D-5BB5-1B97-C45D3056ACFC}"/>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object 258">
                <a:extLst>
                  <a:ext uri="{FF2B5EF4-FFF2-40B4-BE49-F238E27FC236}">
                    <a16:creationId xmlns:a16="http://schemas.microsoft.com/office/drawing/2014/main" id="{F5ACA60C-9213-5A70-6639-693B9FED5B38}"/>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51" name="object 254">
              <a:extLst>
                <a:ext uri="{FF2B5EF4-FFF2-40B4-BE49-F238E27FC236}">
                  <a16:creationId xmlns:a16="http://schemas.microsoft.com/office/drawing/2014/main" id="{53E02BA5-9601-3DA4-2841-79D84DE9E91E}"/>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11×17×8cm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300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150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52" name="グループ化 51">
              <a:extLst>
                <a:ext uri="{FF2B5EF4-FFF2-40B4-BE49-F238E27FC236}">
                  <a16:creationId xmlns:a16="http://schemas.microsoft.com/office/drawing/2014/main" id="{EF2E7E3C-6F80-C657-E7D6-1D090FFFB5D5}"/>
                </a:ext>
              </a:extLst>
            </p:cNvPr>
            <p:cNvGrpSpPr/>
            <p:nvPr/>
          </p:nvGrpSpPr>
          <p:grpSpPr>
            <a:xfrm>
              <a:off x="7073369" y="4941211"/>
              <a:ext cx="2312175" cy="370552"/>
              <a:chOff x="7151724" y="5983988"/>
              <a:chExt cx="2129979" cy="370552"/>
            </a:xfrm>
          </p:grpSpPr>
          <p:sp>
            <p:nvSpPr>
              <p:cNvPr id="75" name="テキスト ボックス 74">
                <a:extLst>
                  <a:ext uri="{FF2B5EF4-FFF2-40B4-BE49-F238E27FC236}">
                    <a16:creationId xmlns:a16="http://schemas.microsoft.com/office/drawing/2014/main" id="{FA97CBB1-F829-03B3-ED25-9B38DDE73CC5}"/>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6" name="object 254">
                <a:extLst>
                  <a:ext uri="{FF2B5EF4-FFF2-40B4-BE49-F238E27FC236}">
                    <a16:creationId xmlns:a16="http://schemas.microsoft.com/office/drawing/2014/main" id="{2E14A1D0-C634-92CE-9163-C34AA50F8FD4}"/>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63" name="グループ化 62">
              <a:extLst>
                <a:ext uri="{FF2B5EF4-FFF2-40B4-BE49-F238E27FC236}">
                  <a16:creationId xmlns:a16="http://schemas.microsoft.com/office/drawing/2014/main" id="{C6765061-62C0-3FE4-9D33-D746B98EF062}"/>
                </a:ext>
              </a:extLst>
            </p:cNvPr>
            <p:cNvGrpSpPr/>
            <p:nvPr/>
          </p:nvGrpSpPr>
          <p:grpSpPr>
            <a:xfrm>
              <a:off x="6917406" y="4562653"/>
              <a:ext cx="2609952" cy="370552"/>
              <a:chOff x="8916045" y="5987830"/>
              <a:chExt cx="2109066" cy="370552"/>
            </a:xfrm>
          </p:grpSpPr>
          <p:sp>
            <p:nvSpPr>
              <p:cNvPr id="71" name="テキスト ボックス 70">
                <a:extLst>
                  <a:ext uri="{FF2B5EF4-FFF2-40B4-BE49-F238E27FC236}">
                    <a16:creationId xmlns:a16="http://schemas.microsoft.com/office/drawing/2014/main" id="{03CB8098-0A43-97C0-C8B7-7882B75342B5}"/>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2" name="object 254">
                <a:extLst>
                  <a:ext uri="{FF2B5EF4-FFF2-40B4-BE49-F238E27FC236}">
                    <a16:creationId xmlns:a16="http://schemas.microsoft.com/office/drawing/2014/main" id="{4AF2F5F6-C806-D8A3-2D26-9A361AA88475}"/>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64" name="グループ化 63">
              <a:extLst>
                <a:ext uri="{FF2B5EF4-FFF2-40B4-BE49-F238E27FC236}">
                  <a16:creationId xmlns:a16="http://schemas.microsoft.com/office/drawing/2014/main" id="{ACCF7ADF-793C-DB7F-15B9-E027BBA1762B}"/>
                </a:ext>
              </a:extLst>
            </p:cNvPr>
            <p:cNvGrpSpPr/>
            <p:nvPr/>
          </p:nvGrpSpPr>
          <p:grpSpPr>
            <a:xfrm>
              <a:off x="9213991" y="4562653"/>
              <a:ext cx="2609952" cy="370552"/>
              <a:chOff x="8916045" y="5987830"/>
              <a:chExt cx="2109066" cy="370552"/>
            </a:xfrm>
          </p:grpSpPr>
          <p:sp>
            <p:nvSpPr>
              <p:cNvPr id="69" name="テキスト ボックス 68">
                <a:extLst>
                  <a:ext uri="{FF2B5EF4-FFF2-40B4-BE49-F238E27FC236}">
                    <a16:creationId xmlns:a16="http://schemas.microsoft.com/office/drawing/2014/main" id="{B74B6EA8-63F0-2954-E394-E3CF41BB3E53}"/>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0" name="object 254">
                <a:extLst>
                  <a:ext uri="{FF2B5EF4-FFF2-40B4-BE49-F238E27FC236}">
                    <a16:creationId xmlns:a16="http://schemas.microsoft.com/office/drawing/2014/main" id="{61BB57CA-1B45-6301-DC89-B1BFFBD5EAF2}"/>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pic>
        <p:nvPicPr>
          <p:cNvPr id="2" name="図 1">
            <a:extLst>
              <a:ext uri="{FF2B5EF4-FFF2-40B4-BE49-F238E27FC236}">
                <a16:creationId xmlns:a16="http://schemas.microsoft.com/office/drawing/2014/main" id="{C002381A-0AE9-BB6E-0EA2-0BF0D32F4557}"/>
              </a:ext>
            </a:extLst>
          </p:cNvPr>
          <p:cNvPicPr>
            <a:picLocks noChangeAspect="1"/>
          </p:cNvPicPr>
          <p:nvPr/>
        </p:nvPicPr>
        <p:blipFill>
          <a:blip r:embed="rId3" cstate="print">
            <a:extLst>
              <a:ext uri="{28A0092B-C50C-407E-A947-70E740481C1C}">
                <a14:useLocalDpi xmlns:a14="http://schemas.microsoft.com/office/drawing/2010/main" val="0"/>
              </a:ext>
            </a:extLst>
          </a:blip>
          <a:srcRect t="11624" b="13102"/>
          <a:stretch>
            <a:fillRect/>
          </a:stretch>
        </p:blipFill>
        <p:spPr>
          <a:xfrm>
            <a:off x="267919" y="1705273"/>
            <a:ext cx="3296829" cy="4963312"/>
          </a:xfrm>
          <a:prstGeom prst="rect">
            <a:avLst/>
          </a:prstGeom>
        </p:spPr>
      </p:pic>
      <p:pic>
        <p:nvPicPr>
          <p:cNvPr id="4" name="図 3">
            <a:extLst>
              <a:ext uri="{FF2B5EF4-FFF2-40B4-BE49-F238E27FC236}">
                <a16:creationId xmlns:a16="http://schemas.microsoft.com/office/drawing/2014/main" id="{4C3A7A2C-5379-8F55-E692-7706BDD06B30}"/>
              </a:ext>
            </a:extLst>
          </p:cNvPr>
          <p:cNvPicPr>
            <a:picLocks noChangeAspect="1"/>
          </p:cNvPicPr>
          <p:nvPr/>
        </p:nvPicPr>
        <p:blipFill>
          <a:blip r:embed="rId4" cstate="print">
            <a:extLst>
              <a:ext uri="{28A0092B-C50C-407E-A947-70E740481C1C}">
                <a14:useLocalDpi xmlns:a14="http://schemas.microsoft.com/office/drawing/2010/main" val="0"/>
              </a:ext>
            </a:extLst>
          </a:blip>
          <a:srcRect b="13355"/>
          <a:stretch>
            <a:fillRect/>
          </a:stretch>
        </p:blipFill>
        <p:spPr>
          <a:xfrm>
            <a:off x="3691810" y="4642056"/>
            <a:ext cx="2924500" cy="1700620"/>
          </a:xfrm>
          <a:prstGeom prst="rect">
            <a:avLst/>
          </a:prstGeom>
          <a:ln>
            <a:noFill/>
          </a:ln>
          <a:effectLst>
            <a:softEdge rad="112500"/>
          </a:effectLst>
        </p:spPr>
      </p:pic>
      <p:pic>
        <p:nvPicPr>
          <p:cNvPr id="3" name="図 2">
            <a:extLst>
              <a:ext uri="{FF2B5EF4-FFF2-40B4-BE49-F238E27FC236}">
                <a16:creationId xmlns:a16="http://schemas.microsoft.com/office/drawing/2014/main" id="{C50AE2A3-6D0B-2412-8A3B-1F7A79F013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7919" y="189415"/>
            <a:ext cx="3041965" cy="1416716"/>
          </a:xfrm>
          <a:prstGeom prst="rect">
            <a:avLst/>
          </a:prstGeom>
        </p:spPr>
      </p:pic>
      <p:sp>
        <p:nvSpPr>
          <p:cNvPr id="5" name="テキスト ボックス 4">
            <a:extLst>
              <a:ext uri="{FF2B5EF4-FFF2-40B4-BE49-F238E27FC236}">
                <a16:creationId xmlns:a16="http://schemas.microsoft.com/office/drawing/2014/main" id="{EB0499B8-E018-8C08-552A-B34F5F7843FA}"/>
              </a:ext>
            </a:extLst>
          </p:cNvPr>
          <p:cNvSpPr txBox="1"/>
          <p:nvPr/>
        </p:nvSpPr>
        <p:spPr>
          <a:xfrm>
            <a:off x="3767496" y="3857726"/>
            <a:ext cx="2698086" cy="646331"/>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電子レンジで手軽に食べられるパックごはん</a:t>
            </a:r>
          </a:p>
        </p:txBody>
      </p:sp>
      <p:sp>
        <p:nvSpPr>
          <p:cNvPr id="6" name="object 258">
            <a:extLst>
              <a:ext uri="{FF2B5EF4-FFF2-40B4-BE49-F238E27FC236}">
                <a16:creationId xmlns:a16="http://schemas.microsoft.com/office/drawing/2014/main" id="{65D31F99-8FD8-9808-F06F-D1D5F4F5478F}"/>
              </a:ext>
            </a:extLst>
          </p:cNvPr>
          <p:cNvSpPr txBox="1"/>
          <p:nvPr/>
        </p:nvSpPr>
        <p:spPr>
          <a:xfrm>
            <a:off x="7948096" y="3324524"/>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82005</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681224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BD571-879D-AA09-0C7D-1D91A2C603BC}"/>
            </a:ext>
          </a:extLst>
        </p:cNvPr>
        <p:cNvGrpSpPr/>
        <p:nvPr/>
      </p:nvGrpSpPr>
      <p:grpSpPr>
        <a:xfrm>
          <a:off x="0" y="0"/>
          <a:ext cx="0" cy="0"/>
          <a:chOff x="0" y="0"/>
          <a:chExt cx="0" cy="0"/>
        </a:xfrm>
      </p:grpSpPr>
      <p:sp>
        <p:nvSpPr>
          <p:cNvPr id="79" name="直角三角形 78">
            <a:extLst>
              <a:ext uri="{FF2B5EF4-FFF2-40B4-BE49-F238E27FC236}">
                <a16:creationId xmlns:a16="http://schemas.microsoft.com/office/drawing/2014/main" id="{D8AD6DB7-3C75-EEE5-99DA-9BFFFCF20D61}"/>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6" name="グループ化 85">
            <a:extLst>
              <a:ext uri="{FF2B5EF4-FFF2-40B4-BE49-F238E27FC236}">
                <a16:creationId xmlns:a16="http://schemas.microsoft.com/office/drawing/2014/main" id="{C82676DF-7AB7-394A-9F2B-49B479E4EF47}"/>
              </a:ext>
            </a:extLst>
          </p:cNvPr>
          <p:cNvGrpSpPr/>
          <p:nvPr/>
        </p:nvGrpSpPr>
        <p:grpSpPr>
          <a:xfrm>
            <a:off x="7090525" y="508083"/>
            <a:ext cx="4808563" cy="461306"/>
            <a:chOff x="7094439" y="143253"/>
            <a:chExt cx="4808563" cy="461306"/>
          </a:xfrm>
        </p:grpSpPr>
        <p:sp>
          <p:nvSpPr>
            <p:cNvPr id="12" name="テキスト ボックス 11">
              <a:extLst>
                <a:ext uri="{FF2B5EF4-FFF2-40B4-BE49-F238E27FC236}">
                  <a16:creationId xmlns:a16="http://schemas.microsoft.com/office/drawing/2014/main" id="{C2342610-23F3-034E-C58F-3240229553B0}"/>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D7B3E414-E77A-8783-B37F-1E690054AF5A}"/>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0C562216-BF07-088C-9197-01377B5871C5}"/>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D93B9C3B-CDEC-9ACF-0624-454C04D4F6ED}"/>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7F2391DB-FA95-C231-EB8A-6F6F1D74610C}"/>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33E25975-CE0E-A50F-603C-2643972842F9}"/>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sp>
        <p:nvSpPr>
          <p:cNvPr id="45" name="正方形/長方形 44">
            <a:extLst>
              <a:ext uri="{FF2B5EF4-FFF2-40B4-BE49-F238E27FC236}">
                <a16:creationId xmlns:a16="http://schemas.microsoft.com/office/drawing/2014/main" id="{03EB6152-BE84-C755-551F-4E44EE9D91C9}"/>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95F4971D-EE28-C7B1-61B9-08D982A7A462}"/>
              </a:ext>
            </a:extLst>
          </p:cNvPr>
          <p:cNvSpPr txBox="1"/>
          <p:nvPr/>
        </p:nvSpPr>
        <p:spPr>
          <a:xfrm>
            <a:off x="4106589" y="406118"/>
            <a:ext cx="646331" cy="369332"/>
          </a:xfrm>
          <a:prstGeom prst="rect">
            <a:avLst/>
          </a:prstGeom>
          <a:noFill/>
          <a:ln>
            <a:noFill/>
          </a:ln>
        </p:spPr>
        <p:txBody>
          <a:bodyPr wrap="none" rtlCol="0">
            <a:spAutoFit/>
          </a:bodyPr>
          <a:lstStyle/>
          <a:p>
            <a:r>
              <a:rPr lang="ja-JP" altLang="en-US" b="1" dirty="0">
                <a:solidFill>
                  <a:schemeClr val="bg1"/>
                </a:solidFill>
              </a:rPr>
              <a:t>秋田</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BC4B812C-C584-D5D1-C992-0F6015B21634}"/>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pic>
        <p:nvPicPr>
          <p:cNvPr id="16" name="図 15">
            <a:extLst>
              <a:ext uri="{FF2B5EF4-FFF2-40B4-BE49-F238E27FC236}">
                <a16:creationId xmlns:a16="http://schemas.microsoft.com/office/drawing/2014/main" id="{1FD5C966-DA28-7671-C574-6E4D7FB81191}"/>
              </a:ext>
            </a:extLst>
          </p:cNvPr>
          <p:cNvPicPr>
            <a:picLocks noChangeAspect="1"/>
          </p:cNvPicPr>
          <p:nvPr/>
        </p:nvPicPr>
        <p:blipFill>
          <a:blip r:embed="rId2"/>
          <a:srcRect l="27531" t="19333" r="38537" b="12328"/>
          <a:stretch>
            <a:fillRect/>
          </a:stretch>
        </p:blipFill>
        <p:spPr>
          <a:xfrm>
            <a:off x="3832667" y="149660"/>
            <a:ext cx="2284433" cy="2587936"/>
          </a:xfrm>
          <a:prstGeom prst="rect">
            <a:avLst/>
          </a:prstGeom>
        </p:spPr>
      </p:pic>
      <p:grpSp>
        <p:nvGrpSpPr>
          <p:cNvPr id="29" name="グループ化 28">
            <a:extLst>
              <a:ext uri="{FF2B5EF4-FFF2-40B4-BE49-F238E27FC236}">
                <a16:creationId xmlns:a16="http://schemas.microsoft.com/office/drawing/2014/main" id="{6011F0F4-DAC1-560B-E382-442A3AC2AC85}"/>
              </a:ext>
            </a:extLst>
          </p:cNvPr>
          <p:cNvGrpSpPr/>
          <p:nvPr/>
        </p:nvGrpSpPr>
        <p:grpSpPr>
          <a:xfrm>
            <a:off x="7063589" y="1464360"/>
            <a:ext cx="4906537" cy="4236904"/>
            <a:chOff x="6917406" y="1074859"/>
            <a:chExt cx="4906537" cy="4236904"/>
          </a:xfrm>
        </p:grpSpPr>
        <p:sp>
          <p:nvSpPr>
            <p:cNvPr id="30" name="object 258">
              <a:extLst>
                <a:ext uri="{FF2B5EF4-FFF2-40B4-BE49-F238E27FC236}">
                  <a16:creationId xmlns:a16="http://schemas.microsoft.com/office/drawing/2014/main" id="{2BFEF4E2-0A74-EE28-FEDA-847DFD7A445F}"/>
                </a:ext>
              </a:extLst>
            </p:cNvPr>
            <p:cNvSpPr txBox="1"/>
            <p:nvPr/>
          </p:nvSpPr>
          <p:spPr>
            <a:xfrm>
              <a:off x="7088684" y="1074859"/>
              <a:ext cx="4106460"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特別栽培米あきたこまち</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早炊き玄米　鉄分</a:t>
              </a:r>
              <a:r>
                <a:rPr lang="en-US" altLang="ja-JP" sz="2400" b="1" dirty="0">
                  <a:latin typeface="游ゴシック" panose="020B0400000000000000" pitchFamily="50" charset="-128"/>
                  <a:cs typeface="Microsoft JhengHei"/>
                </a:rPr>
                <a:t>850g</a:t>
              </a:r>
            </a:p>
          </p:txBody>
        </p:sp>
        <p:sp>
          <p:nvSpPr>
            <p:cNvPr id="31" name="object 253">
              <a:extLst>
                <a:ext uri="{FF2B5EF4-FFF2-40B4-BE49-F238E27FC236}">
                  <a16:creationId xmlns:a16="http://schemas.microsoft.com/office/drawing/2014/main" id="{7BABFA7D-8C75-37BA-8A2C-F49ECB5BB14F}"/>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35</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(7×5</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32" name="object 259">
              <a:extLst>
                <a:ext uri="{FF2B5EF4-FFF2-40B4-BE49-F238E27FC236}">
                  <a16:creationId xmlns:a16="http://schemas.microsoft.com/office/drawing/2014/main" id="{29E8085B-2387-ED17-D360-C0E914D86B5F}"/>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38" name="object 260">
              <a:extLst>
                <a:ext uri="{FF2B5EF4-FFF2-40B4-BE49-F238E27FC236}">
                  <a16:creationId xmlns:a16="http://schemas.microsoft.com/office/drawing/2014/main" id="{2DF89F74-9F85-B01A-DBE7-EE8D6907265D}"/>
                </a:ext>
              </a:extLst>
            </p:cNvPr>
            <p:cNvSpPr txBox="1"/>
            <p:nvPr/>
          </p:nvSpPr>
          <p:spPr>
            <a:xfrm>
              <a:off x="9124585"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1,500</a:t>
              </a:r>
              <a:endParaRPr sz="3600" dirty="0">
                <a:latin typeface="Century Gothic"/>
                <a:cs typeface="Century Gothic"/>
              </a:endParaRPr>
            </a:p>
          </p:txBody>
        </p:sp>
        <p:sp>
          <p:nvSpPr>
            <p:cNvPr id="41" name="object 261">
              <a:extLst>
                <a:ext uri="{FF2B5EF4-FFF2-40B4-BE49-F238E27FC236}">
                  <a16:creationId xmlns:a16="http://schemas.microsoft.com/office/drawing/2014/main" id="{B91E9451-10CE-5652-9613-4F3100D0FE93}"/>
                </a:ext>
              </a:extLst>
            </p:cNvPr>
            <p:cNvSpPr txBox="1"/>
            <p:nvPr/>
          </p:nvSpPr>
          <p:spPr>
            <a:xfrm>
              <a:off x="7005843" y="1798190"/>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2790779</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42" name="テキスト ボックス 41">
              <a:extLst>
                <a:ext uri="{FF2B5EF4-FFF2-40B4-BE49-F238E27FC236}">
                  <a16:creationId xmlns:a16="http://schemas.microsoft.com/office/drawing/2014/main" id="{9AFC698C-2E87-D9E9-F121-6023E6E6741A}"/>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44" name="object 260">
              <a:extLst>
                <a:ext uri="{FF2B5EF4-FFF2-40B4-BE49-F238E27FC236}">
                  <a16:creationId xmlns:a16="http://schemas.microsoft.com/office/drawing/2014/main" id="{F0664FD3-AF63-F171-8949-FEECBA06EBD6}"/>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48" name="object 259">
              <a:extLst>
                <a:ext uri="{FF2B5EF4-FFF2-40B4-BE49-F238E27FC236}">
                  <a16:creationId xmlns:a16="http://schemas.microsoft.com/office/drawing/2014/main" id="{D6AD9A33-DCCF-E237-5B18-99FA821F2C2E}"/>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49" name="グループ化 48">
              <a:extLst>
                <a:ext uri="{FF2B5EF4-FFF2-40B4-BE49-F238E27FC236}">
                  <a16:creationId xmlns:a16="http://schemas.microsoft.com/office/drawing/2014/main" id="{D7A4548B-F946-201A-9B0C-3B19BDBB459D}"/>
                </a:ext>
              </a:extLst>
            </p:cNvPr>
            <p:cNvGrpSpPr/>
            <p:nvPr/>
          </p:nvGrpSpPr>
          <p:grpSpPr>
            <a:xfrm>
              <a:off x="9660386" y="1848614"/>
              <a:ext cx="1395000" cy="252313"/>
              <a:chOff x="9217441" y="528159"/>
              <a:chExt cx="1395000" cy="252313"/>
            </a:xfrm>
          </p:grpSpPr>
          <p:sp>
            <p:nvSpPr>
              <p:cNvPr id="77" name="角丸四角形 621">
                <a:extLst>
                  <a:ext uri="{FF2B5EF4-FFF2-40B4-BE49-F238E27FC236}">
                    <a16:creationId xmlns:a16="http://schemas.microsoft.com/office/drawing/2014/main" id="{3B2F55A1-09B7-2CBB-3D3A-219A8E858216}"/>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object 258">
                <a:extLst>
                  <a:ext uri="{FF2B5EF4-FFF2-40B4-BE49-F238E27FC236}">
                    <a16:creationId xmlns:a16="http://schemas.microsoft.com/office/drawing/2014/main" id="{6339C50C-1CCD-F9A1-EAB7-3C055C22F501}"/>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51" name="object 254">
              <a:extLst>
                <a:ext uri="{FF2B5EF4-FFF2-40B4-BE49-F238E27FC236}">
                  <a16:creationId xmlns:a16="http://schemas.microsoft.com/office/drawing/2014/main" id="{63544B61-E9F4-93FD-037D-5E4D6747E5B7}"/>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18×27.5×3.5cm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365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250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52" name="グループ化 51">
              <a:extLst>
                <a:ext uri="{FF2B5EF4-FFF2-40B4-BE49-F238E27FC236}">
                  <a16:creationId xmlns:a16="http://schemas.microsoft.com/office/drawing/2014/main" id="{F0DEE57B-AF77-5F82-AADA-5F3997683D66}"/>
                </a:ext>
              </a:extLst>
            </p:cNvPr>
            <p:cNvGrpSpPr/>
            <p:nvPr/>
          </p:nvGrpSpPr>
          <p:grpSpPr>
            <a:xfrm>
              <a:off x="7073369" y="4941211"/>
              <a:ext cx="2312175" cy="370552"/>
              <a:chOff x="7151724" y="5983988"/>
              <a:chExt cx="2129979" cy="370552"/>
            </a:xfrm>
          </p:grpSpPr>
          <p:sp>
            <p:nvSpPr>
              <p:cNvPr id="75" name="テキスト ボックス 74">
                <a:extLst>
                  <a:ext uri="{FF2B5EF4-FFF2-40B4-BE49-F238E27FC236}">
                    <a16:creationId xmlns:a16="http://schemas.microsoft.com/office/drawing/2014/main" id="{8363D125-AAF3-268F-50F0-D5325367090E}"/>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6" name="object 254">
                <a:extLst>
                  <a:ext uri="{FF2B5EF4-FFF2-40B4-BE49-F238E27FC236}">
                    <a16:creationId xmlns:a16="http://schemas.microsoft.com/office/drawing/2014/main" id="{B1BD41A4-118C-369E-448C-15EAEB62F643}"/>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63" name="グループ化 62">
              <a:extLst>
                <a:ext uri="{FF2B5EF4-FFF2-40B4-BE49-F238E27FC236}">
                  <a16:creationId xmlns:a16="http://schemas.microsoft.com/office/drawing/2014/main" id="{27957BCD-F77D-F9D3-192E-9D4AA527A6B3}"/>
                </a:ext>
              </a:extLst>
            </p:cNvPr>
            <p:cNvGrpSpPr/>
            <p:nvPr/>
          </p:nvGrpSpPr>
          <p:grpSpPr>
            <a:xfrm>
              <a:off x="6917406" y="4562653"/>
              <a:ext cx="2609952" cy="370552"/>
              <a:chOff x="8916045" y="5987830"/>
              <a:chExt cx="2109066" cy="370552"/>
            </a:xfrm>
          </p:grpSpPr>
          <p:sp>
            <p:nvSpPr>
              <p:cNvPr id="71" name="テキスト ボックス 70">
                <a:extLst>
                  <a:ext uri="{FF2B5EF4-FFF2-40B4-BE49-F238E27FC236}">
                    <a16:creationId xmlns:a16="http://schemas.microsoft.com/office/drawing/2014/main" id="{9F5947E0-6A68-197C-3F35-B5AF24375FB8}"/>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2" name="object 254">
                <a:extLst>
                  <a:ext uri="{FF2B5EF4-FFF2-40B4-BE49-F238E27FC236}">
                    <a16:creationId xmlns:a16="http://schemas.microsoft.com/office/drawing/2014/main" id="{AC1D3EF5-194A-6861-CB1B-6067FEF29B8D}"/>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nvGrpSpPr>
            <p:cNvPr id="64" name="グループ化 63">
              <a:extLst>
                <a:ext uri="{FF2B5EF4-FFF2-40B4-BE49-F238E27FC236}">
                  <a16:creationId xmlns:a16="http://schemas.microsoft.com/office/drawing/2014/main" id="{B85E86A5-9355-31AE-E76D-11EB3B2A28E6}"/>
                </a:ext>
              </a:extLst>
            </p:cNvPr>
            <p:cNvGrpSpPr/>
            <p:nvPr/>
          </p:nvGrpSpPr>
          <p:grpSpPr>
            <a:xfrm>
              <a:off x="9213991" y="4562653"/>
              <a:ext cx="2609952" cy="370552"/>
              <a:chOff x="8916045" y="5987830"/>
              <a:chExt cx="2109066" cy="370552"/>
            </a:xfrm>
          </p:grpSpPr>
          <p:sp>
            <p:nvSpPr>
              <p:cNvPr id="69" name="テキスト ボックス 68">
                <a:extLst>
                  <a:ext uri="{FF2B5EF4-FFF2-40B4-BE49-F238E27FC236}">
                    <a16:creationId xmlns:a16="http://schemas.microsoft.com/office/drawing/2014/main" id="{BCD2F64C-680D-1466-A25A-E820056FF810}"/>
                  </a:ext>
                </a:extLst>
              </p:cNvPr>
              <p:cNvSpPr txBox="1"/>
              <p:nvPr/>
            </p:nvSpPr>
            <p:spPr>
              <a:xfrm>
                <a:off x="9054453"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70" name="object 254">
                <a:extLst>
                  <a:ext uri="{FF2B5EF4-FFF2-40B4-BE49-F238E27FC236}">
                    <a16:creationId xmlns:a16="http://schemas.microsoft.com/office/drawing/2014/main" id="{01EFA4BA-E07B-362B-273A-226D699C1602}"/>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申込単位未満不可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pic>
        <p:nvPicPr>
          <p:cNvPr id="2" name="図 1">
            <a:extLst>
              <a:ext uri="{FF2B5EF4-FFF2-40B4-BE49-F238E27FC236}">
                <a16:creationId xmlns:a16="http://schemas.microsoft.com/office/drawing/2014/main" id="{C84384E9-034F-AEA6-B8DC-FA4ABC7662A1}"/>
              </a:ext>
            </a:extLst>
          </p:cNvPr>
          <p:cNvPicPr>
            <a:picLocks noChangeAspect="1"/>
          </p:cNvPicPr>
          <p:nvPr/>
        </p:nvPicPr>
        <p:blipFill>
          <a:blip r:embed="rId3">
            <a:extLst>
              <a:ext uri="{28A0092B-C50C-407E-A947-70E740481C1C}">
                <a14:useLocalDpi xmlns:a14="http://schemas.microsoft.com/office/drawing/2010/main" val="0"/>
              </a:ext>
            </a:extLst>
          </a:blip>
          <a:srcRect t="10652" b="9900"/>
          <a:stretch>
            <a:fillRect/>
          </a:stretch>
        </p:blipFill>
        <p:spPr>
          <a:xfrm>
            <a:off x="193844" y="1824632"/>
            <a:ext cx="3117775" cy="4949813"/>
          </a:xfrm>
          <a:prstGeom prst="rect">
            <a:avLst/>
          </a:prstGeom>
        </p:spPr>
      </p:pic>
      <p:sp>
        <p:nvSpPr>
          <p:cNvPr id="4" name="object 254">
            <a:extLst>
              <a:ext uri="{FF2B5EF4-FFF2-40B4-BE49-F238E27FC236}">
                <a16:creationId xmlns:a16="http://schemas.microsoft.com/office/drawing/2014/main" id="{4C667110-2C00-54BA-84B6-AEBDD2ABB59F}"/>
              </a:ext>
            </a:extLst>
          </p:cNvPr>
          <p:cNvSpPr txBox="1"/>
          <p:nvPr/>
        </p:nvSpPr>
        <p:spPr>
          <a:xfrm>
            <a:off x="7349088" y="5895564"/>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5" name="図 4">
            <a:extLst>
              <a:ext uri="{FF2B5EF4-FFF2-40B4-BE49-F238E27FC236}">
                <a16:creationId xmlns:a16="http://schemas.microsoft.com/office/drawing/2014/main" id="{A22C68CB-4A95-AF47-8E97-DF1C1B776D86}"/>
              </a:ext>
            </a:extLst>
          </p:cNvPr>
          <p:cNvPicPr>
            <a:picLocks noChangeAspect="1"/>
          </p:cNvPicPr>
          <p:nvPr/>
        </p:nvPicPr>
        <p:blipFill>
          <a:blip r:embed="rId4" cstate="print">
            <a:extLst>
              <a:ext uri="{28A0092B-C50C-407E-A947-70E740481C1C}">
                <a14:useLocalDpi xmlns:a14="http://schemas.microsoft.com/office/drawing/2010/main" val="0"/>
              </a:ext>
            </a:extLst>
          </a:blip>
          <a:srcRect l="13048" t="7929" r="14866"/>
          <a:stretch>
            <a:fillRect/>
          </a:stretch>
        </p:blipFill>
        <p:spPr>
          <a:xfrm>
            <a:off x="3545659" y="3882394"/>
            <a:ext cx="2996882" cy="2554771"/>
          </a:xfrm>
          <a:prstGeom prst="rect">
            <a:avLst/>
          </a:prstGeom>
          <a:ln>
            <a:noFill/>
          </a:ln>
          <a:effectLst>
            <a:softEdge rad="112500"/>
          </a:effectLst>
        </p:spPr>
      </p:pic>
      <p:pic>
        <p:nvPicPr>
          <p:cNvPr id="3" name="図 2">
            <a:extLst>
              <a:ext uri="{FF2B5EF4-FFF2-40B4-BE49-F238E27FC236}">
                <a16:creationId xmlns:a16="http://schemas.microsoft.com/office/drawing/2014/main" id="{05EEE1CF-77A1-15B4-30ED-A53CDB1645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699" y="195209"/>
            <a:ext cx="3041965" cy="1416716"/>
          </a:xfrm>
          <a:prstGeom prst="rect">
            <a:avLst/>
          </a:prstGeom>
        </p:spPr>
      </p:pic>
      <p:sp>
        <p:nvSpPr>
          <p:cNvPr id="6" name="object 258">
            <a:extLst>
              <a:ext uri="{FF2B5EF4-FFF2-40B4-BE49-F238E27FC236}">
                <a16:creationId xmlns:a16="http://schemas.microsoft.com/office/drawing/2014/main" id="{56242A0A-EE7A-A30E-78ED-2ABB5370E679}"/>
              </a:ext>
            </a:extLst>
          </p:cNvPr>
          <p:cNvSpPr txBox="1"/>
          <p:nvPr/>
        </p:nvSpPr>
        <p:spPr>
          <a:xfrm>
            <a:off x="7713046" y="3007857"/>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80010</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3885477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3236F-6706-491F-F410-3410B1202FCC}"/>
            </a:ext>
          </a:extLst>
        </p:cNvPr>
        <p:cNvGrpSpPr/>
        <p:nvPr/>
      </p:nvGrpSpPr>
      <p:grpSpPr>
        <a:xfrm>
          <a:off x="0" y="0"/>
          <a:ext cx="0" cy="0"/>
          <a:chOff x="0" y="0"/>
          <a:chExt cx="0" cy="0"/>
        </a:xfrm>
      </p:grpSpPr>
      <p:sp>
        <p:nvSpPr>
          <p:cNvPr id="79" name="直角三角形 78">
            <a:extLst>
              <a:ext uri="{FF2B5EF4-FFF2-40B4-BE49-F238E27FC236}">
                <a16:creationId xmlns:a16="http://schemas.microsoft.com/office/drawing/2014/main" id="{852C255E-C9B7-7EF6-BBC6-CAD09497255C}"/>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6" name="グループ化 85">
            <a:extLst>
              <a:ext uri="{FF2B5EF4-FFF2-40B4-BE49-F238E27FC236}">
                <a16:creationId xmlns:a16="http://schemas.microsoft.com/office/drawing/2014/main" id="{BD74018C-8AA9-29DB-9CA1-6BE598BD0875}"/>
              </a:ext>
            </a:extLst>
          </p:cNvPr>
          <p:cNvGrpSpPr/>
          <p:nvPr/>
        </p:nvGrpSpPr>
        <p:grpSpPr>
          <a:xfrm>
            <a:off x="7090001" y="567048"/>
            <a:ext cx="4808563" cy="461306"/>
            <a:chOff x="7094439" y="143253"/>
            <a:chExt cx="4808563" cy="461306"/>
          </a:xfrm>
        </p:grpSpPr>
        <p:sp>
          <p:nvSpPr>
            <p:cNvPr id="12" name="テキスト ボックス 11">
              <a:extLst>
                <a:ext uri="{FF2B5EF4-FFF2-40B4-BE49-F238E27FC236}">
                  <a16:creationId xmlns:a16="http://schemas.microsoft.com/office/drawing/2014/main" id="{AD5800E6-D4C7-7CC5-0EB6-24018BF226AF}"/>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成約記念品に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7" name="テキスト ボックス 16">
              <a:extLst>
                <a:ext uri="{FF2B5EF4-FFF2-40B4-BE49-F238E27FC236}">
                  <a16:creationId xmlns:a16="http://schemas.microsoft.com/office/drawing/2014/main" id="{D5903D18-ABDA-2E85-0325-831588918AB5}"/>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34" name="直線コネクタ 33">
              <a:extLst>
                <a:ext uri="{FF2B5EF4-FFF2-40B4-BE49-F238E27FC236}">
                  <a16:creationId xmlns:a16="http://schemas.microsoft.com/office/drawing/2014/main" id="{882C5A46-4E1C-C13E-8C06-05939C100894}"/>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93487648-1916-6F35-E8E1-98AB166EEFEE}"/>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17A42526-B4B3-1E12-E601-2B55C1B12BA5}"/>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43" name="直線コネクタ 42">
              <a:extLst>
                <a:ext uri="{FF2B5EF4-FFF2-40B4-BE49-F238E27FC236}">
                  <a16:creationId xmlns:a16="http://schemas.microsoft.com/office/drawing/2014/main" id="{08F371FC-B8F8-2F7A-889E-AE88B9AD5856}"/>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sp>
        <p:nvSpPr>
          <p:cNvPr id="45" name="正方形/長方形 44">
            <a:extLst>
              <a:ext uri="{FF2B5EF4-FFF2-40B4-BE49-F238E27FC236}">
                <a16:creationId xmlns:a16="http://schemas.microsoft.com/office/drawing/2014/main" id="{6F7FF635-3E55-4082-7976-219242B943A4}"/>
              </a:ext>
            </a:extLst>
          </p:cNvPr>
          <p:cNvSpPr/>
          <p:nvPr/>
        </p:nvSpPr>
        <p:spPr>
          <a:xfrm>
            <a:off x="3887010" y="321725"/>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6" name="テキスト ボックス 45">
            <a:extLst>
              <a:ext uri="{FF2B5EF4-FFF2-40B4-BE49-F238E27FC236}">
                <a16:creationId xmlns:a16="http://schemas.microsoft.com/office/drawing/2014/main" id="{D775F8C3-9A84-84C8-750C-E640423EA760}"/>
              </a:ext>
            </a:extLst>
          </p:cNvPr>
          <p:cNvSpPr txBox="1"/>
          <p:nvPr/>
        </p:nvSpPr>
        <p:spPr>
          <a:xfrm>
            <a:off x="4106589" y="406118"/>
            <a:ext cx="646331" cy="369332"/>
          </a:xfrm>
          <a:prstGeom prst="rect">
            <a:avLst/>
          </a:prstGeom>
          <a:noFill/>
          <a:ln>
            <a:noFill/>
          </a:ln>
        </p:spPr>
        <p:txBody>
          <a:bodyPr wrap="none" rtlCol="0">
            <a:spAutoFit/>
          </a:bodyPr>
          <a:lstStyle/>
          <a:p>
            <a:r>
              <a:rPr lang="ja-JP" altLang="en-US" b="1" dirty="0">
                <a:solidFill>
                  <a:schemeClr val="bg1"/>
                </a:solidFill>
              </a:rPr>
              <a:t>秋田</a:t>
            </a:r>
            <a:endParaRPr kumimoji="1" lang="ja-JP" altLang="en-US" b="1" dirty="0">
              <a:solidFill>
                <a:schemeClr val="bg1"/>
              </a:solidFill>
            </a:endParaRPr>
          </a:p>
        </p:txBody>
      </p:sp>
      <p:sp>
        <p:nvSpPr>
          <p:cNvPr id="50" name="正方形/長方形 49">
            <a:extLst>
              <a:ext uri="{FF2B5EF4-FFF2-40B4-BE49-F238E27FC236}">
                <a16:creationId xmlns:a16="http://schemas.microsoft.com/office/drawing/2014/main" id="{355FE5CC-A8BE-A3D3-97BD-4095628FF703}"/>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pic>
        <p:nvPicPr>
          <p:cNvPr id="16" name="図 15">
            <a:extLst>
              <a:ext uri="{FF2B5EF4-FFF2-40B4-BE49-F238E27FC236}">
                <a16:creationId xmlns:a16="http://schemas.microsoft.com/office/drawing/2014/main" id="{7D55D879-81A7-1351-74C7-73FE11B568F1}"/>
              </a:ext>
            </a:extLst>
          </p:cNvPr>
          <p:cNvPicPr>
            <a:picLocks noChangeAspect="1"/>
          </p:cNvPicPr>
          <p:nvPr/>
        </p:nvPicPr>
        <p:blipFill>
          <a:blip r:embed="rId2"/>
          <a:srcRect l="27531" t="19333" r="38537" b="12328"/>
          <a:stretch>
            <a:fillRect/>
          </a:stretch>
        </p:blipFill>
        <p:spPr>
          <a:xfrm>
            <a:off x="3832667" y="149660"/>
            <a:ext cx="2284433" cy="2587936"/>
          </a:xfrm>
          <a:prstGeom prst="rect">
            <a:avLst/>
          </a:prstGeom>
        </p:spPr>
      </p:pic>
      <p:grpSp>
        <p:nvGrpSpPr>
          <p:cNvPr id="2" name="グループ化 1">
            <a:extLst>
              <a:ext uri="{FF2B5EF4-FFF2-40B4-BE49-F238E27FC236}">
                <a16:creationId xmlns:a16="http://schemas.microsoft.com/office/drawing/2014/main" id="{FC9D975C-D5B2-E37A-63A2-039E3399F137}"/>
              </a:ext>
            </a:extLst>
          </p:cNvPr>
          <p:cNvGrpSpPr/>
          <p:nvPr/>
        </p:nvGrpSpPr>
        <p:grpSpPr>
          <a:xfrm>
            <a:off x="7048847" y="1564716"/>
            <a:ext cx="4833042" cy="4236904"/>
            <a:chOff x="6917406" y="1074859"/>
            <a:chExt cx="4833042" cy="4236904"/>
          </a:xfrm>
        </p:grpSpPr>
        <p:sp>
          <p:nvSpPr>
            <p:cNvPr id="3" name="object 258">
              <a:extLst>
                <a:ext uri="{FF2B5EF4-FFF2-40B4-BE49-F238E27FC236}">
                  <a16:creationId xmlns:a16="http://schemas.microsoft.com/office/drawing/2014/main" id="{5E488A09-479C-487D-C9BB-BDC83CF3D3CB}"/>
                </a:ext>
              </a:extLst>
            </p:cNvPr>
            <p:cNvSpPr txBox="1"/>
            <p:nvPr/>
          </p:nvSpPr>
          <p:spPr>
            <a:xfrm>
              <a:off x="7088684" y="1074859"/>
              <a:ext cx="4106460"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秋田県産あきたこまち</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無洗米</a:t>
              </a:r>
              <a:r>
                <a:rPr lang="en-US" altLang="ja-JP" sz="2400" b="1" dirty="0">
                  <a:latin typeface="游ゴシック" panose="020B0400000000000000" pitchFamily="50" charset="-128"/>
                  <a:cs typeface="Microsoft JhengHei"/>
                </a:rPr>
                <a:t>2kg</a:t>
              </a:r>
            </a:p>
          </p:txBody>
        </p:sp>
        <p:sp>
          <p:nvSpPr>
            <p:cNvPr id="4" name="object 253">
              <a:extLst>
                <a:ext uri="{FF2B5EF4-FFF2-40B4-BE49-F238E27FC236}">
                  <a16:creationId xmlns:a16="http://schemas.microsoft.com/office/drawing/2014/main" id="{C264AA4C-C47D-C3CC-6BFD-CCF03CED678D}"/>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15</a:t>
              </a:r>
              <a:r>
                <a:rPr lang="ja-JP" altLang="en-US" sz="2400" b="1" spc="50" dirty="0">
                  <a:solidFill>
                    <a:srgbClr val="00AEEF"/>
                  </a:solidFill>
                  <a:latin typeface="Microsoft JhengHei"/>
                  <a:cs typeface="Microsoft JhengHei"/>
                </a:rPr>
                <a:t>個</a:t>
              </a:r>
              <a:r>
                <a:rPr lang="en-US" altLang="ja-JP" sz="2400" b="1" spc="50" dirty="0">
                  <a:solidFill>
                    <a:srgbClr val="00AEEF"/>
                  </a:solidFill>
                  <a:latin typeface="Microsoft JhengHei"/>
                  <a:cs typeface="Microsoft JhengHei"/>
                </a:rPr>
                <a:t>(15×1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5" name="object 259">
              <a:extLst>
                <a:ext uri="{FF2B5EF4-FFF2-40B4-BE49-F238E27FC236}">
                  <a16:creationId xmlns:a16="http://schemas.microsoft.com/office/drawing/2014/main" id="{EB6B0ECD-F7C9-A0F1-940B-C48FFB6101BF}"/>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6" name="object 260">
              <a:extLst>
                <a:ext uri="{FF2B5EF4-FFF2-40B4-BE49-F238E27FC236}">
                  <a16:creationId xmlns:a16="http://schemas.microsoft.com/office/drawing/2014/main" id="{056ED4F8-4F57-5A78-18F6-DBD168FDD1F3}"/>
                </a:ext>
              </a:extLst>
            </p:cNvPr>
            <p:cNvSpPr txBox="1"/>
            <p:nvPr/>
          </p:nvSpPr>
          <p:spPr>
            <a:xfrm>
              <a:off x="9124585"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2,900</a:t>
              </a:r>
              <a:endParaRPr sz="3600" dirty="0">
                <a:latin typeface="Century Gothic"/>
                <a:cs typeface="Century Gothic"/>
              </a:endParaRPr>
            </a:p>
          </p:txBody>
        </p:sp>
        <p:sp>
          <p:nvSpPr>
            <p:cNvPr id="7" name="object 261">
              <a:extLst>
                <a:ext uri="{FF2B5EF4-FFF2-40B4-BE49-F238E27FC236}">
                  <a16:creationId xmlns:a16="http://schemas.microsoft.com/office/drawing/2014/main" id="{3F678D7F-BB9A-007B-A4BE-A1CBC5EDB60F}"/>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2790778</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8" name="テキスト ボックス 7">
              <a:extLst>
                <a:ext uri="{FF2B5EF4-FFF2-40B4-BE49-F238E27FC236}">
                  <a16:creationId xmlns:a16="http://schemas.microsoft.com/office/drawing/2014/main" id="{87C8F2FC-5BA5-B8A8-5B81-05DB3D41289B}"/>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9" name="object 260">
              <a:extLst>
                <a:ext uri="{FF2B5EF4-FFF2-40B4-BE49-F238E27FC236}">
                  <a16:creationId xmlns:a16="http://schemas.microsoft.com/office/drawing/2014/main" id="{A8B52F60-68E5-ADC3-1874-D6473F4B25C5}"/>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10" name="object 259">
              <a:extLst>
                <a:ext uri="{FF2B5EF4-FFF2-40B4-BE49-F238E27FC236}">
                  <a16:creationId xmlns:a16="http://schemas.microsoft.com/office/drawing/2014/main" id="{37CCF810-AD76-3994-AC58-DBD965C166CD}"/>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11" name="グループ化 10">
              <a:extLst>
                <a:ext uri="{FF2B5EF4-FFF2-40B4-BE49-F238E27FC236}">
                  <a16:creationId xmlns:a16="http://schemas.microsoft.com/office/drawing/2014/main" id="{CF1BA2CF-F74E-D383-79F0-D0532A795B14}"/>
                </a:ext>
              </a:extLst>
            </p:cNvPr>
            <p:cNvGrpSpPr/>
            <p:nvPr/>
          </p:nvGrpSpPr>
          <p:grpSpPr>
            <a:xfrm>
              <a:off x="9660386" y="1848614"/>
              <a:ext cx="1395000" cy="252313"/>
              <a:chOff x="9217441" y="528159"/>
              <a:chExt cx="1395000" cy="252313"/>
            </a:xfrm>
          </p:grpSpPr>
          <p:sp>
            <p:nvSpPr>
              <p:cNvPr id="26" name="角丸四角形 621">
                <a:extLst>
                  <a:ext uri="{FF2B5EF4-FFF2-40B4-BE49-F238E27FC236}">
                    <a16:creationId xmlns:a16="http://schemas.microsoft.com/office/drawing/2014/main" id="{0EE63125-4E74-738B-C149-E279281F20C6}"/>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object 258">
                <a:extLst>
                  <a:ext uri="{FF2B5EF4-FFF2-40B4-BE49-F238E27FC236}">
                    <a16:creationId xmlns:a16="http://schemas.microsoft.com/office/drawing/2014/main" id="{A714518D-F361-A1D5-7AB7-11B571A6C19E}"/>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3" name="object 254">
              <a:extLst>
                <a:ext uri="{FF2B5EF4-FFF2-40B4-BE49-F238E27FC236}">
                  <a16:creationId xmlns:a16="http://schemas.microsoft.com/office/drawing/2014/main" id="{29E7F548-6B08-156A-65A0-305A7C03AEA8}"/>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25×34×3.8cm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袋入り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60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50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14" name="グループ化 13">
              <a:extLst>
                <a:ext uri="{FF2B5EF4-FFF2-40B4-BE49-F238E27FC236}">
                  <a16:creationId xmlns:a16="http://schemas.microsoft.com/office/drawing/2014/main" id="{0A02F775-7383-3D93-DB33-9AA1FFB35830}"/>
                </a:ext>
              </a:extLst>
            </p:cNvPr>
            <p:cNvGrpSpPr/>
            <p:nvPr/>
          </p:nvGrpSpPr>
          <p:grpSpPr>
            <a:xfrm>
              <a:off x="7073369" y="4941211"/>
              <a:ext cx="2312175" cy="370552"/>
              <a:chOff x="7151724" y="5983988"/>
              <a:chExt cx="2129979" cy="370552"/>
            </a:xfrm>
          </p:grpSpPr>
          <p:sp>
            <p:nvSpPr>
              <p:cNvPr id="23" name="テキスト ボックス 22">
                <a:extLst>
                  <a:ext uri="{FF2B5EF4-FFF2-40B4-BE49-F238E27FC236}">
                    <a16:creationId xmlns:a16="http://schemas.microsoft.com/office/drawing/2014/main" id="{54C43033-25C5-6F10-654A-8E83D3E6C598}"/>
                  </a:ext>
                </a:extLst>
              </p:cNvPr>
              <p:cNvSpPr txBox="1"/>
              <p:nvPr/>
            </p:nvSpPr>
            <p:spPr>
              <a:xfrm>
                <a:off x="7166560" y="5983988"/>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5" name="object 254">
                <a:extLst>
                  <a:ext uri="{FF2B5EF4-FFF2-40B4-BE49-F238E27FC236}">
                    <a16:creationId xmlns:a16="http://schemas.microsoft.com/office/drawing/2014/main" id="{BB770169-ADD7-CFCC-66CE-D004AA47ABF4}"/>
                  </a:ext>
                </a:extLst>
              </p:cNvPr>
              <p:cNvSpPr txBox="1"/>
              <p:nvPr/>
            </p:nvSpPr>
            <p:spPr>
              <a:xfrm>
                <a:off x="7151724" y="6191614"/>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15" name="グループ化 14">
              <a:extLst>
                <a:ext uri="{FF2B5EF4-FFF2-40B4-BE49-F238E27FC236}">
                  <a16:creationId xmlns:a16="http://schemas.microsoft.com/office/drawing/2014/main" id="{5DAD9B22-5A93-5122-E51F-5226A6AD84F4}"/>
                </a:ext>
              </a:extLst>
            </p:cNvPr>
            <p:cNvGrpSpPr/>
            <p:nvPr/>
          </p:nvGrpSpPr>
          <p:grpSpPr>
            <a:xfrm>
              <a:off x="6917406" y="4562653"/>
              <a:ext cx="2609952" cy="370552"/>
              <a:chOff x="8916045" y="5987830"/>
              <a:chExt cx="2109066" cy="370552"/>
            </a:xfrm>
          </p:grpSpPr>
          <p:sp>
            <p:nvSpPr>
              <p:cNvPr id="21" name="テキスト ボックス 20">
                <a:extLst>
                  <a:ext uri="{FF2B5EF4-FFF2-40B4-BE49-F238E27FC236}">
                    <a16:creationId xmlns:a16="http://schemas.microsoft.com/office/drawing/2014/main" id="{89818EAE-96E6-F876-9784-FFA002D51336}"/>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22" name="object 254">
                <a:extLst>
                  <a:ext uri="{FF2B5EF4-FFF2-40B4-BE49-F238E27FC236}">
                    <a16:creationId xmlns:a16="http://schemas.microsoft.com/office/drawing/2014/main" id="{C99BD908-1471-B28F-3C27-EABB256C7128}"/>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sp>
        <p:nvSpPr>
          <p:cNvPr id="36" name="object 254">
            <a:extLst>
              <a:ext uri="{FF2B5EF4-FFF2-40B4-BE49-F238E27FC236}">
                <a16:creationId xmlns:a16="http://schemas.microsoft.com/office/drawing/2014/main" id="{0135BDA2-12AA-53A6-CC17-1F658654FD18}"/>
              </a:ext>
            </a:extLst>
          </p:cNvPr>
          <p:cNvSpPr txBox="1"/>
          <p:nvPr/>
        </p:nvSpPr>
        <p:spPr>
          <a:xfrm>
            <a:off x="7349088" y="5895564"/>
            <a:ext cx="4335540" cy="567463"/>
          </a:xfrm>
          <a:prstGeom prst="rect">
            <a:avLst/>
          </a:prstGeom>
          <a:solidFill>
            <a:srgbClr val="FFFFFF"/>
          </a:solidFill>
        </p:spPr>
        <p:txBody>
          <a:bodyPr vert="horz" wrap="square" lIns="0" tIns="13335" rIns="0" bIns="0" rtlCol="0">
            <a:spAutoFit/>
          </a:bodyPr>
          <a:lstStyle/>
          <a:p>
            <a:pPr marL="12700">
              <a:tabLst>
                <a:tab pos="290830" algn="l"/>
              </a:tabLst>
            </a:pPr>
            <a:r>
              <a:rPr lang="en-US" altLang="ja-JP" spc="5" dirty="0">
                <a:solidFill>
                  <a:srgbClr val="00AEEF"/>
                </a:solidFill>
                <a:latin typeface="游ゴシック Medium" panose="020B0500000000000000" pitchFamily="50" charset="-128"/>
                <a:ea typeface="游ゴシック Medium" panose="020B0500000000000000" pitchFamily="50" charset="-128"/>
                <a:cs typeface="PMingLiU"/>
              </a:rPr>
              <a:t>※</a:t>
            </a: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お米の賞味期間は精米時期表記の為、</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a:p>
            <a:pPr marL="12700">
              <a:tabLst>
                <a:tab pos="290830" algn="l"/>
              </a:tabLst>
            </a:pPr>
            <a:r>
              <a:rPr lang="ja-JP" altLang="en-US" spc="5" dirty="0">
                <a:solidFill>
                  <a:srgbClr val="00AEEF"/>
                </a:solidFill>
                <a:latin typeface="游ゴシック Medium" panose="020B0500000000000000" pitchFamily="50" charset="-128"/>
                <a:ea typeface="游ゴシック Medium" panose="020B0500000000000000" pitchFamily="50" charset="-128"/>
                <a:cs typeface="PMingLiU"/>
              </a:rPr>
              <a:t>　目安の日数になります</a:t>
            </a:r>
            <a:endParaRPr lang="en-US" altLang="ja-JP"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pic>
        <p:nvPicPr>
          <p:cNvPr id="19" name="図 18">
            <a:extLst>
              <a:ext uri="{FF2B5EF4-FFF2-40B4-BE49-F238E27FC236}">
                <a16:creationId xmlns:a16="http://schemas.microsoft.com/office/drawing/2014/main" id="{4312220C-379A-8E95-9BB6-3091DEF06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586" y="2065046"/>
            <a:ext cx="3518254" cy="4538924"/>
          </a:xfrm>
          <a:prstGeom prst="rect">
            <a:avLst/>
          </a:prstGeom>
        </p:spPr>
      </p:pic>
      <p:pic>
        <p:nvPicPr>
          <p:cNvPr id="20" name="図 19">
            <a:extLst>
              <a:ext uri="{FF2B5EF4-FFF2-40B4-BE49-F238E27FC236}">
                <a16:creationId xmlns:a16="http://schemas.microsoft.com/office/drawing/2014/main" id="{91BBFB35-BD6C-4E5C-217D-BD75444F24BB}"/>
              </a:ext>
            </a:extLst>
          </p:cNvPr>
          <p:cNvPicPr>
            <a:picLocks noChangeAspect="1"/>
          </p:cNvPicPr>
          <p:nvPr/>
        </p:nvPicPr>
        <p:blipFill>
          <a:blip r:embed="rId4" cstate="print">
            <a:extLst>
              <a:ext uri="{28A0092B-C50C-407E-A947-70E740481C1C}">
                <a14:useLocalDpi xmlns:a14="http://schemas.microsoft.com/office/drawing/2010/main" val="0"/>
              </a:ext>
            </a:extLst>
          </a:blip>
          <a:srcRect t="11227" r="515" b="5845"/>
          <a:stretch>
            <a:fillRect/>
          </a:stretch>
        </p:blipFill>
        <p:spPr>
          <a:xfrm>
            <a:off x="3783320" y="4407120"/>
            <a:ext cx="2822345" cy="1961961"/>
          </a:xfrm>
          <a:prstGeom prst="rect">
            <a:avLst/>
          </a:prstGeom>
          <a:ln>
            <a:noFill/>
          </a:ln>
          <a:effectLst>
            <a:softEdge rad="112500"/>
          </a:effectLst>
        </p:spPr>
      </p:pic>
      <p:pic>
        <p:nvPicPr>
          <p:cNvPr id="18" name="図 17">
            <a:extLst>
              <a:ext uri="{FF2B5EF4-FFF2-40B4-BE49-F238E27FC236}">
                <a16:creationId xmlns:a16="http://schemas.microsoft.com/office/drawing/2014/main" id="{F1577CA5-9787-B2E7-A741-FC203C7CC3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605" y="254030"/>
            <a:ext cx="3041965" cy="1416716"/>
          </a:xfrm>
          <a:prstGeom prst="rect">
            <a:avLst/>
          </a:prstGeom>
        </p:spPr>
      </p:pic>
      <p:sp>
        <p:nvSpPr>
          <p:cNvPr id="24" name="object 258">
            <a:extLst>
              <a:ext uri="{FF2B5EF4-FFF2-40B4-BE49-F238E27FC236}">
                <a16:creationId xmlns:a16="http://schemas.microsoft.com/office/drawing/2014/main" id="{D9C5BF7B-C05E-A3D8-DD4F-9ACBE5FC8CB3}"/>
              </a:ext>
            </a:extLst>
          </p:cNvPr>
          <p:cNvSpPr txBox="1"/>
          <p:nvPr/>
        </p:nvSpPr>
        <p:spPr>
          <a:xfrm>
            <a:off x="7691097" y="3125455"/>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87023</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2731494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0BC3C-6281-B494-9527-948CD846EBBC}"/>
            </a:ext>
          </a:extLst>
        </p:cNvPr>
        <p:cNvGrpSpPr/>
        <p:nvPr/>
      </p:nvGrpSpPr>
      <p:grpSpPr>
        <a:xfrm>
          <a:off x="0" y="0"/>
          <a:ext cx="0" cy="0"/>
          <a:chOff x="0" y="0"/>
          <a:chExt cx="0" cy="0"/>
        </a:xfrm>
      </p:grpSpPr>
      <p:sp>
        <p:nvSpPr>
          <p:cNvPr id="59" name="直角三角形 58">
            <a:extLst>
              <a:ext uri="{FF2B5EF4-FFF2-40B4-BE49-F238E27FC236}">
                <a16:creationId xmlns:a16="http://schemas.microsoft.com/office/drawing/2014/main" id="{114C475D-696D-F90B-032E-32496AD2C9B8}"/>
              </a:ext>
            </a:extLst>
          </p:cNvPr>
          <p:cNvSpPr/>
          <p:nvPr/>
        </p:nvSpPr>
        <p:spPr>
          <a:xfrm rot="16200000">
            <a:off x="8943955" y="3610793"/>
            <a:ext cx="2465393" cy="4058048"/>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7" name="グループ化 16">
            <a:extLst>
              <a:ext uri="{FF2B5EF4-FFF2-40B4-BE49-F238E27FC236}">
                <a16:creationId xmlns:a16="http://schemas.microsoft.com/office/drawing/2014/main" id="{E20C5619-56D6-B323-BA99-61A725330CD9}"/>
              </a:ext>
            </a:extLst>
          </p:cNvPr>
          <p:cNvGrpSpPr/>
          <p:nvPr/>
        </p:nvGrpSpPr>
        <p:grpSpPr>
          <a:xfrm>
            <a:off x="6999379" y="1858185"/>
            <a:ext cx="4833042" cy="3810732"/>
            <a:chOff x="6917406" y="1122473"/>
            <a:chExt cx="4833042" cy="3810732"/>
          </a:xfrm>
        </p:grpSpPr>
        <p:sp>
          <p:nvSpPr>
            <p:cNvPr id="3" name="object 258">
              <a:extLst>
                <a:ext uri="{FF2B5EF4-FFF2-40B4-BE49-F238E27FC236}">
                  <a16:creationId xmlns:a16="http://schemas.microsoft.com/office/drawing/2014/main" id="{035EE48E-1F46-9504-7878-75E30270961F}"/>
                </a:ext>
              </a:extLst>
            </p:cNvPr>
            <p:cNvSpPr txBox="1"/>
            <p:nvPr/>
          </p:nvSpPr>
          <p:spPr>
            <a:xfrm>
              <a:off x="6979935" y="1122473"/>
              <a:ext cx="4638073" cy="569836"/>
            </a:xfrm>
            <a:prstGeom prst="rect">
              <a:avLst/>
            </a:prstGeom>
          </p:spPr>
          <p:txBody>
            <a:bodyPr vert="horz" wrap="square" lIns="0" tIns="12700" rIns="0" bIns="0" rtlCol="0">
              <a:spAutoFit/>
            </a:bodyPr>
            <a:lstStyle/>
            <a:p>
              <a:pPr marL="12700">
                <a:lnSpc>
                  <a:spcPts val="910"/>
                </a:lnSpc>
                <a:spcBef>
                  <a:spcPts val="100"/>
                </a:spcBef>
              </a:pPr>
              <a:r>
                <a:rPr lang="ja-JP" altLang="en-US" sz="2400" b="1" dirty="0">
                  <a:latin typeface="游ゴシック" panose="020B0400000000000000" pitchFamily="50" charset="-128"/>
                  <a:cs typeface="Microsoft JhengHei"/>
                </a:rPr>
                <a:t>小岩井農場</a:t>
              </a: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endParaRPr lang="en-US" altLang="ja-JP" sz="2400" b="1" dirty="0">
                <a:latin typeface="游ゴシック" panose="020B0400000000000000" pitchFamily="50" charset="-128"/>
                <a:cs typeface="Microsoft JhengHei"/>
              </a:endParaRPr>
            </a:p>
            <a:p>
              <a:pPr marL="12700">
                <a:lnSpc>
                  <a:spcPts val="910"/>
                </a:lnSpc>
                <a:spcBef>
                  <a:spcPts val="100"/>
                </a:spcBef>
              </a:pPr>
              <a:r>
                <a:rPr lang="ja-JP" altLang="en-US" sz="2400" b="1" dirty="0">
                  <a:latin typeface="游ゴシック" panose="020B0400000000000000" pitchFamily="50" charset="-128"/>
                  <a:cs typeface="Microsoft JhengHei"/>
                </a:rPr>
                <a:t>ミルクキャラメル１０５ｇ</a:t>
              </a:r>
            </a:p>
          </p:txBody>
        </p:sp>
        <p:sp>
          <p:nvSpPr>
            <p:cNvPr id="4" name="object 253">
              <a:extLst>
                <a:ext uri="{FF2B5EF4-FFF2-40B4-BE49-F238E27FC236}">
                  <a16:creationId xmlns:a16="http://schemas.microsoft.com/office/drawing/2014/main" id="{E5D2ABCA-CE46-4466-7EAC-3890048C35EB}"/>
                </a:ext>
              </a:extLst>
            </p:cNvPr>
            <p:cNvSpPr txBox="1"/>
            <p:nvPr/>
          </p:nvSpPr>
          <p:spPr>
            <a:xfrm>
              <a:off x="6979934" y="3050697"/>
              <a:ext cx="4638073" cy="153568"/>
            </a:xfrm>
            <a:prstGeom prst="rect">
              <a:avLst/>
            </a:prstGeom>
          </p:spPr>
          <p:txBody>
            <a:bodyPr vert="horz" wrap="square" lIns="0" tIns="13335" rIns="0" bIns="0" rtlCol="0">
              <a:spAutoFit/>
            </a:bodyPr>
            <a:lstStyle/>
            <a:p>
              <a:pPr marL="12700">
                <a:lnSpc>
                  <a:spcPts val="630"/>
                </a:lnSpc>
                <a:spcBef>
                  <a:spcPts val="105"/>
                </a:spcBef>
              </a:pPr>
              <a:r>
                <a:rPr lang="ja-JP" altLang="en-US" sz="2400" b="1" spc="50" dirty="0">
                  <a:solidFill>
                    <a:srgbClr val="00AEEF"/>
                  </a:solidFill>
                  <a:latin typeface="Microsoft JhengHei"/>
                  <a:cs typeface="Microsoft JhengHei"/>
                </a:rPr>
                <a:t>申込単位 </a:t>
              </a:r>
              <a:r>
                <a:rPr lang="en-US" altLang="ja-JP" sz="2400" b="1" spc="50" dirty="0">
                  <a:solidFill>
                    <a:srgbClr val="00AEEF"/>
                  </a:solidFill>
                  <a:latin typeface="Microsoft JhengHei"/>
                  <a:cs typeface="Microsoft JhengHei"/>
                </a:rPr>
                <a:t>30</a:t>
              </a:r>
              <a:r>
                <a:rPr lang="ja-JP" altLang="en-US" sz="2400" b="1" spc="50" dirty="0">
                  <a:solidFill>
                    <a:srgbClr val="00AEEF"/>
                  </a:solidFill>
                  <a:latin typeface="Microsoft JhengHei"/>
                  <a:cs typeface="Microsoft JhengHei"/>
                </a:rPr>
                <a:t>箱</a:t>
              </a:r>
              <a:r>
                <a:rPr lang="en-US" altLang="ja-JP" sz="2400" b="1" spc="50" dirty="0">
                  <a:solidFill>
                    <a:srgbClr val="00AEEF"/>
                  </a:solidFill>
                  <a:latin typeface="Microsoft JhengHei"/>
                  <a:cs typeface="Microsoft JhengHei"/>
                </a:rPr>
                <a:t>(30×1</a:t>
              </a:r>
              <a:r>
                <a:rPr lang="ja-JP" altLang="en-US" sz="2400" b="1" spc="50" dirty="0">
                  <a:solidFill>
                    <a:srgbClr val="00AEEF"/>
                  </a:solidFill>
                  <a:latin typeface="Microsoft JhengHei"/>
                  <a:cs typeface="Microsoft JhengHei"/>
                </a:rPr>
                <a:t>カートン</a:t>
              </a:r>
              <a:r>
                <a:rPr lang="en-US" altLang="ja-JP" sz="2400" b="1" spc="50" dirty="0">
                  <a:solidFill>
                    <a:srgbClr val="00AEEF"/>
                  </a:solidFill>
                  <a:latin typeface="Microsoft JhengHei"/>
                  <a:cs typeface="Microsoft JhengHei"/>
                </a:rPr>
                <a:t>)</a:t>
              </a:r>
              <a:endParaRPr sz="2400" dirty="0">
                <a:latin typeface="Microsoft JhengHei"/>
                <a:cs typeface="Microsoft JhengHei"/>
              </a:endParaRPr>
            </a:p>
          </p:txBody>
        </p:sp>
        <p:sp>
          <p:nvSpPr>
            <p:cNvPr id="6" name="object 259">
              <a:extLst>
                <a:ext uri="{FF2B5EF4-FFF2-40B4-BE49-F238E27FC236}">
                  <a16:creationId xmlns:a16="http://schemas.microsoft.com/office/drawing/2014/main" id="{466D9748-E78B-E299-E0BA-7840AC75D6B4}"/>
                </a:ext>
              </a:extLst>
            </p:cNvPr>
            <p:cNvSpPr/>
            <p:nvPr/>
          </p:nvSpPr>
          <p:spPr>
            <a:xfrm rot="10800000" flipV="1">
              <a:off x="7005843" y="179181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sp>
          <p:nvSpPr>
            <p:cNvPr id="7" name="object 260">
              <a:extLst>
                <a:ext uri="{FF2B5EF4-FFF2-40B4-BE49-F238E27FC236}">
                  <a16:creationId xmlns:a16="http://schemas.microsoft.com/office/drawing/2014/main" id="{0AD032FF-5BDB-2A97-952C-59F650E89508}"/>
                </a:ext>
              </a:extLst>
            </p:cNvPr>
            <p:cNvSpPr txBox="1"/>
            <p:nvPr/>
          </p:nvSpPr>
          <p:spPr>
            <a:xfrm>
              <a:off x="9284242" y="2010779"/>
              <a:ext cx="2123803" cy="845103"/>
            </a:xfrm>
            <a:prstGeom prst="rect">
              <a:avLst/>
            </a:prstGeom>
          </p:spPr>
          <p:txBody>
            <a:bodyPr vert="horz" wrap="square" lIns="0" tIns="13970" rIns="0" bIns="0" rtlCol="0">
              <a:spAutoFit/>
            </a:bodyPr>
            <a:lstStyle/>
            <a:p>
              <a:pPr marL="12700" algn="ctr">
                <a:lnSpc>
                  <a:spcPct val="100000"/>
                </a:lnSpc>
                <a:spcBef>
                  <a:spcPts val="110"/>
                </a:spcBef>
                <a:tabLst>
                  <a:tab pos="915035" algn="l"/>
                </a:tabLst>
              </a:pPr>
              <a:r>
                <a:rPr sz="3200" b="1" spc="10" dirty="0">
                  <a:solidFill>
                    <a:srgbClr val="EC008C"/>
                  </a:solidFill>
                  <a:uFill>
                    <a:solidFill>
                      <a:srgbClr val="231F20"/>
                    </a:solidFill>
                  </a:uFill>
                  <a:latin typeface="Century Gothic"/>
                  <a:cs typeface="Century Gothic"/>
                </a:rPr>
                <a:t>¥</a:t>
              </a:r>
              <a:r>
                <a:rPr lang="en-US" altLang="ja-JP" sz="5400" b="1" spc="10" dirty="0">
                  <a:solidFill>
                    <a:srgbClr val="EC008C"/>
                  </a:solidFill>
                  <a:uFill>
                    <a:solidFill>
                      <a:srgbClr val="231F20"/>
                    </a:solidFill>
                  </a:uFill>
                  <a:latin typeface="Century Gothic"/>
                  <a:cs typeface="Century Gothic"/>
                </a:rPr>
                <a:t>480</a:t>
              </a:r>
              <a:endParaRPr sz="3600" dirty="0">
                <a:latin typeface="Century Gothic"/>
                <a:cs typeface="Century Gothic"/>
              </a:endParaRPr>
            </a:p>
          </p:txBody>
        </p:sp>
        <p:sp>
          <p:nvSpPr>
            <p:cNvPr id="8" name="object 261">
              <a:extLst>
                <a:ext uri="{FF2B5EF4-FFF2-40B4-BE49-F238E27FC236}">
                  <a16:creationId xmlns:a16="http://schemas.microsoft.com/office/drawing/2014/main" id="{1AD9091A-C455-749C-5722-181123E482F0}"/>
                </a:ext>
              </a:extLst>
            </p:cNvPr>
            <p:cNvSpPr txBox="1"/>
            <p:nvPr/>
          </p:nvSpPr>
          <p:spPr>
            <a:xfrm>
              <a:off x="7005843" y="1785998"/>
              <a:ext cx="1830155" cy="377026"/>
            </a:xfrm>
            <a:prstGeom prst="rect">
              <a:avLst/>
            </a:prstGeom>
            <a:solidFill>
              <a:schemeClr val="bg1"/>
            </a:solidFill>
            <a:ln w="3809">
              <a:solidFill>
                <a:srgbClr val="231F20"/>
              </a:solidFill>
            </a:ln>
          </p:spPr>
          <p:txBody>
            <a:bodyPr vert="horz" wrap="square" lIns="0" tIns="7620" rIns="0" bIns="0" rtlCol="0">
              <a:spAutoFit/>
            </a:bodyPr>
            <a:lstStyle/>
            <a:p>
              <a:pPr marL="23495" algn="dist">
                <a:lnSpc>
                  <a:spcPct val="100000"/>
                </a:lnSpc>
                <a:spcBef>
                  <a:spcPts val="60"/>
                </a:spcBef>
              </a:pPr>
              <a:r>
                <a:rPr lang="en-US" altLang="ja-JP" sz="2400" dirty="0">
                  <a:latin typeface="UD デジタル 教科書体 NK-R" panose="02020400000000000000" pitchFamily="18" charset="-128"/>
                  <a:ea typeface="UD デジタル 教科書体 NK-R" panose="02020400000000000000" pitchFamily="18" charset="-128"/>
                  <a:cs typeface="PMingLiU"/>
                </a:rPr>
                <a:t>2478329</a:t>
              </a:r>
              <a:endParaRPr sz="2400" dirty="0">
                <a:latin typeface="UD デジタル 教科書体 NK-R" panose="02020400000000000000" pitchFamily="18" charset="-128"/>
                <a:ea typeface="UD デジタル 教科書体 NK-R" panose="02020400000000000000" pitchFamily="18" charset="-128"/>
                <a:cs typeface="PMingLiU"/>
              </a:endParaRPr>
            </a:p>
          </p:txBody>
        </p:sp>
        <p:sp>
          <p:nvSpPr>
            <p:cNvPr id="9" name="テキスト ボックス 8">
              <a:extLst>
                <a:ext uri="{FF2B5EF4-FFF2-40B4-BE49-F238E27FC236}">
                  <a16:creationId xmlns:a16="http://schemas.microsoft.com/office/drawing/2014/main" id="{83053D6C-0EDE-672D-3D0E-F424A2BB9BC3}"/>
                </a:ext>
              </a:extLst>
            </p:cNvPr>
            <p:cNvSpPr txBox="1"/>
            <p:nvPr/>
          </p:nvSpPr>
          <p:spPr>
            <a:xfrm flipH="1">
              <a:off x="11195144" y="1946171"/>
              <a:ext cx="461665" cy="1051821"/>
            </a:xfrm>
            <a:prstGeom prst="rect">
              <a:avLst/>
            </a:prstGeom>
            <a:noFill/>
          </p:spPr>
          <p:txBody>
            <a:bodyPr vert="eaVert" wrap="square" rtlCol="0">
              <a:spAutoFit/>
            </a:bodyPr>
            <a:lstStyle/>
            <a:p>
              <a:pPr lvl="0" defTabSz="914400" fontAlgn="base">
                <a:spcBef>
                  <a:spcPct val="0"/>
                </a:spcBef>
                <a:spcAft>
                  <a:spcPct val="0"/>
                </a:spcAft>
              </a:pPr>
              <a:r>
                <a:rPr kumimoji="1" lang="ja-JP" altLang="en-US" b="1" dirty="0">
                  <a:solidFill>
                    <a:srgbClr val="FF3399"/>
                  </a:solidFill>
                  <a:latin typeface="ＭＳ ゴシック" pitchFamily="49" charset="-128"/>
                  <a:ea typeface="ＭＳ ゴシック" pitchFamily="49" charset="-128"/>
                </a:rPr>
                <a:t>（税別）</a:t>
              </a:r>
            </a:p>
          </p:txBody>
        </p:sp>
        <p:sp>
          <p:nvSpPr>
            <p:cNvPr id="10" name="object 260">
              <a:extLst>
                <a:ext uri="{FF2B5EF4-FFF2-40B4-BE49-F238E27FC236}">
                  <a16:creationId xmlns:a16="http://schemas.microsoft.com/office/drawing/2014/main" id="{C1045240-1D02-3C0B-59D6-107FAA3DFE07}"/>
                </a:ext>
              </a:extLst>
            </p:cNvPr>
            <p:cNvSpPr txBox="1"/>
            <p:nvPr/>
          </p:nvSpPr>
          <p:spPr>
            <a:xfrm>
              <a:off x="7005843" y="2521358"/>
              <a:ext cx="671054" cy="291105"/>
            </a:xfrm>
            <a:prstGeom prst="rect">
              <a:avLst/>
            </a:prstGeom>
          </p:spPr>
          <p:txBody>
            <a:bodyPr vert="horz" wrap="square" lIns="0" tIns="13970" rIns="0" bIns="0" rtlCol="0">
              <a:spAutoFit/>
            </a:bodyPr>
            <a:lstStyle/>
            <a:p>
              <a:pPr marL="12700">
                <a:lnSpc>
                  <a:spcPct val="100000"/>
                </a:lnSpc>
                <a:spcBef>
                  <a:spcPts val="110"/>
                </a:spcBef>
                <a:tabLst>
                  <a:tab pos="915035" algn="l"/>
                </a:tabLst>
              </a:pPr>
              <a:r>
                <a:rPr lang="en-US" altLang="ja-JP" dirty="0">
                  <a:latin typeface="Yu Gothic UI Semibold" panose="020B0700000000000000" pitchFamily="50" charset="-128"/>
                  <a:ea typeface="Yu Gothic UI Semibold" panose="020B0700000000000000" pitchFamily="50" charset="-128"/>
                  <a:cs typeface="Century Gothic"/>
                </a:rPr>
                <a:t>MKT</a:t>
              </a:r>
              <a:endParaRPr dirty="0">
                <a:latin typeface="Yu Gothic UI Semibold" panose="020B0700000000000000" pitchFamily="50" charset="-128"/>
                <a:ea typeface="Yu Gothic UI Semibold" panose="020B0700000000000000" pitchFamily="50" charset="-128"/>
                <a:cs typeface="Century Gothic"/>
              </a:endParaRPr>
            </a:p>
          </p:txBody>
        </p:sp>
        <p:sp>
          <p:nvSpPr>
            <p:cNvPr id="20" name="object 259">
              <a:extLst>
                <a:ext uri="{FF2B5EF4-FFF2-40B4-BE49-F238E27FC236}">
                  <a16:creationId xmlns:a16="http://schemas.microsoft.com/office/drawing/2014/main" id="{95BEB951-4B05-9706-3419-EFCB54B6AC73}"/>
                </a:ext>
              </a:extLst>
            </p:cNvPr>
            <p:cNvSpPr/>
            <p:nvPr/>
          </p:nvSpPr>
          <p:spPr>
            <a:xfrm rot="10800000" flipV="1">
              <a:off x="7005842" y="2831177"/>
              <a:ext cx="4638073" cy="70458"/>
            </a:xfrm>
            <a:custGeom>
              <a:avLst/>
              <a:gdLst/>
              <a:ahLst/>
              <a:cxnLst/>
              <a:rect l="l" t="t" r="r" b="b"/>
              <a:pathLst>
                <a:path w="1350009">
                  <a:moveTo>
                    <a:pt x="0" y="0"/>
                  </a:moveTo>
                  <a:lnTo>
                    <a:pt x="1349997" y="0"/>
                  </a:lnTo>
                </a:path>
              </a:pathLst>
            </a:custGeom>
            <a:ln w="3810">
              <a:solidFill>
                <a:srgbClr val="231F20"/>
              </a:solidFill>
            </a:ln>
          </p:spPr>
          <p:txBody>
            <a:bodyPr wrap="square" lIns="0" tIns="0" rIns="0" bIns="0" rtlCol="0"/>
            <a:lstStyle/>
            <a:p>
              <a:endParaRPr/>
            </a:p>
          </p:txBody>
        </p:sp>
        <p:grpSp>
          <p:nvGrpSpPr>
            <p:cNvPr id="26" name="グループ化 25">
              <a:extLst>
                <a:ext uri="{FF2B5EF4-FFF2-40B4-BE49-F238E27FC236}">
                  <a16:creationId xmlns:a16="http://schemas.microsoft.com/office/drawing/2014/main" id="{BBC46794-C468-923F-A991-CDDCBA095741}"/>
                </a:ext>
              </a:extLst>
            </p:cNvPr>
            <p:cNvGrpSpPr/>
            <p:nvPr/>
          </p:nvGrpSpPr>
          <p:grpSpPr>
            <a:xfrm>
              <a:off x="9660386" y="1848614"/>
              <a:ext cx="1395000" cy="252313"/>
              <a:chOff x="9217441" y="528159"/>
              <a:chExt cx="1395000" cy="252313"/>
            </a:xfrm>
          </p:grpSpPr>
          <p:sp>
            <p:nvSpPr>
              <p:cNvPr id="21" name="角丸四角形 621">
                <a:extLst>
                  <a:ext uri="{FF2B5EF4-FFF2-40B4-BE49-F238E27FC236}">
                    <a16:creationId xmlns:a16="http://schemas.microsoft.com/office/drawing/2014/main" id="{E2DD827A-C1A1-2189-D82D-63B3BD48A262}"/>
                  </a:ext>
                </a:extLst>
              </p:cNvPr>
              <p:cNvSpPr/>
              <p:nvPr/>
            </p:nvSpPr>
            <p:spPr>
              <a:xfrm>
                <a:off x="9217441" y="528159"/>
                <a:ext cx="1299416" cy="248462"/>
              </a:xfrm>
              <a:prstGeom prst="roundRect">
                <a:avLst/>
              </a:prstGeom>
              <a:solidFill>
                <a:schemeClr val="bg1"/>
              </a:solidFill>
              <a:ln w="3175">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bject 258">
                <a:extLst>
                  <a:ext uri="{FF2B5EF4-FFF2-40B4-BE49-F238E27FC236}">
                    <a16:creationId xmlns:a16="http://schemas.microsoft.com/office/drawing/2014/main" id="{2AA9B3AD-BE8E-E917-B646-88681D8EB9E5}"/>
                  </a:ext>
                </a:extLst>
              </p:cNvPr>
              <p:cNvSpPr txBox="1"/>
              <p:nvPr/>
            </p:nvSpPr>
            <p:spPr>
              <a:xfrm>
                <a:off x="9313025" y="623954"/>
                <a:ext cx="1299416" cy="156518"/>
              </a:xfrm>
              <a:prstGeom prst="rect">
                <a:avLst/>
              </a:prstGeom>
            </p:spPr>
            <p:txBody>
              <a:bodyPr vert="horz" wrap="square" lIns="0" tIns="12700" rIns="0" bIns="0" rtlCol="0">
                <a:spAutoFit/>
              </a:bodyPr>
              <a:lstStyle/>
              <a:p>
                <a:pPr marL="12700">
                  <a:lnSpc>
                    <a:spcPts val="910"/>
                  </a:lnSpc>
                  <a:spcBef>
                    <a:spcPts val="100"/>
                  </a:spcBef>
                </a:pPr>
                <a:r>
                  <a:rPr lang="ja-JP" altLang="en-US" sz="1600" b="1" dirty="0">
                    <a:solidFill>
                      <a:srgbClr val="EC008C"/>
                    </a:solidFill>
                    <a:latin typeface="游ゴシック" panose="020B0400000000000000" pitchFamily="50" charset="-128"/>
                    <a:cs typeface="Microsoft JhengHei"/>
                  </a:rPr>
                  <a:t>軽減税率</a:t>
                </a:r>
                <a:r>
                  <a:rPr lang="en-US" altLang="ja-JP" sz="1600" b="1" dirty="0">
                    <a:solidFill>
                      <a:srgbClr val="EC008C"/>
                    </a:solidFill>
                    <a:latin typeface="游ゴシック" panose="020B0400000000000000" pitchFamily="50" charset="-128"/>
                    <a:cs typeface="Microsoft JhengHei"/>
                  </a:rPr>
                  <a:t>8</a:t>
                </a:r>
                <a:r>
                  <a:rPr lang="ja-JP" altLang="en-US" sz="1600" b="1" dirty="0">
                    <a:solidFill>
                      <a:srgbClr val="EC008C"/>
                    </a:solidFill>
                    <a:latin typeface="游ゴシック" panose="020B0400000000000000" pitchFamily="50" charset="-128"/>
                    <a:cs typeface="Microsoft JhengHei"/>
                  </a:rPr>
                  <a:t>％</a:t>
                </a:r>
              </a:p>
            </p:txBody>
          </p:sp>
        </p:grpSp>
        <p:sp>
          <p:nvSpPr>
            <p:cNvPr id="19" name="object 254">
              <a:extLst>
                <a:ext uri="{FF2B5EF4-FFF2-40B4-BE49-F238E27FC236}">
                  <a16:creationId xmlns:a16="http://schemas.microsoft.com/office/drawing/2014/main" id="{76DA653B-031D-7719-85F6-E6874BE1D01D}"/>
                </a:ext>
              </a:extLst>
            </p:cNvPr>
            <p:cNvSpPr txBox="1"/>
            <p:nvPr/>
          </p:nvSpPr>
          <p:spPr>
            <a:xfrm>
              <a:off x="6999592" y="3409692"/>
              <a:ext cx="4750856" cy="869918"/>
            </a:xfrm>
            <a:prstGeom prst="rect">
              <a:avLst/>
            </a:prstGeom>
          </p:spPr>
          <p:txBody>
            <a:bodyPr vert="horz" wrap="square" lIns="0" tIns="13335" rIns="0" bIns="0" rtlCol="0">
              <a:spAutoFit/>
            </a:bodyPr>
            <a:lstStyle/>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パッケージサイズ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17.7×8.3×3.8cm</a:t>
              </a: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荷姿　化粧箱入り</a:t>
              </a: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endPar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endParaRPr>
            </a:p>
            <a:p>
              <a:pPr marL="12700">
                <a:lnSpc>
                  <a:spcPts val="700"/>
                </a:lnSpc>
                <a:tabLst>
                  <a:tab pos="290830" algn="l"/>
                </a:tabLst>
              </a:pP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賞味期間　</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365</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日（残日数</a:t>
              </a:r>
              <a:r>
                <a:rPr lang="en-US" altLang="ja-JP" sz="2000" spc="5" dirty="0">
                  <a:solidFill>
                    <a:srgbClr val="231F20"/>
                  </a:solidFill>
                  <a:latin typeface="游ゴシック Medium" panose="020B0500000000000000" pitchFamily="50" charset="-128"/>
                  <a:ea typeface="游ゴシック Medium" panose="020B0500000000000000" pitchFamily="50" charset="-128"/>
                  <a:cs typeface="PMingLiU"/>
                </a:rPr>
                <a:t>180</a:t>
              </a:r>
              <a:r>
                <a:rPr lang="ja-JP" altLang="en-US" sz="2000" spc="5" dirty="0">
                  <a:solidFill>
                    <a:srgbClr val="231F20"/>
                  </a:solidFill>
                  <a:latin typeface="游ゴシック Medium" panose="020B0500000000000000" pitchFamily="50" charset="-128"/>
                  <a:ea typeface="游ゴシック Medium" panose="020B0500000000000000" pitchFamily="50" charset="-128"/>
                  <a:cs typeface="PMingLiU"/>
                </a:rPr>
                <a:t>日以上）</a:t>
              </a:r>
              <a:endParaRPr lang="en-US" altLang="ja-JP" sz="2800" spc="5" dirty="0">
                <a:solidFill>
                  <a:srgbClr val="231F20"/>
                </a:solidFill>
                <a:latin typeface="游ゴシック Medium" panose="020B0500000000000000" pitchFamily="50" charset="-128"/>
                <a:ea typeface="游ゴシック Medium" panose="020B0500000000000000" pitchFamily="50" charset="-128"/>
                <a:cs typeface="PMingLiU"/>
              </a:endParaRPr>
            </a:p>
          </p:txBody>
        </p:sp>
        <p:grpSp>
          <p:nvGrpSpPr>
            <p:cNvPr id="31" name="グループ化 30">
              <a:extLst>
                <a:ext uri="{FF2B5EF4-FFF2-40B4-BE49-F238E27FC236}">
                  <a16:creationId xmlns:a16="http://schemas.microsoft.com/office/drawing/2014/main" id="{0E8186C6-824F-BB5B-6A40-585C7795957A}"/>
                </a:ext>
              </a:extLst>
            </p:cNvPr>
            <p:cNvGrpSpPr/>
            <p:nvPr/>
          </p:nvGrpSpPr>
          <p:grpSpPr>
            <a:xfrm>
              <a:off x="9378646" y="4562653"/>
              <a:ext cx="2312176" cy="370552"/>
              <a:chOff x="9275349" y="5605430"/>
              <a:chExt cx="2129980" cy="370552"/>
            </a:xfrm>
          </p:grpSpPr>
          <p:sp>
            <p:nvSpPr>
              <p:cNvPr id="32" name="テキスト ボックス 31">
                <a:extLst>
                  <a:ext uri="{FF2B5EF4-FFF2-40B4-BE49-F238E27FC236}">
                    <a16:creationId xmlns:a16="http://schemas.microsoft.com/office/drawing/2014/main" id="{921C14F0-09E8-7CCE-8078-3C83740E6E80}"/>
                  </a:ext>
                </a:extLst>
              </p:cNvPr>
              <p:cNvSpPr txBox="1"/>
              <p:nvPr/>
            </p:nvSpPr>
            <p:spPr>
              <a:xfrm>
                <a:off x="9290186" y="5605430"/>
                <a:ext cx="2115143" cy="370552"/>
              </a:xfrm>
              <a:prstGeom prst="rect">
                <a:avLst/>
              </a:prstGeom>
              <a:solidFill>
                <a:schemeClr val="bg1"/>
              </a:solidFill>
              <a:ln w="12700">
                <a:solidFill>
                  <a:srgbClr val="00AEEF"/>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3" name="object 254">
                <a:extLst>
                  <a:ext uri="{FF2B5EF4-FFF2-40B4-BE49-F238E27FC236}">
                    <a16:creationId xmlns:a16="http://schemas.microsoft.com/office/drawing/2014/main" id="{DC37A119-7A6A-32C3-2871-7309C3058247}"/>
                  </a:ext>
                </a:extLst>
              </p:cNvPr>
              <p:cNvSpPr txBox="1"/>
              <p:nvPr/>
            </p:nvSpPr>
            <p:spPr>
              <a:xfrm>
                <a:off x="9275349" y="5813056"/>
                <a:ext cx="2109066" cy="151773"/>
              </a:xfrm>
              <a:prstGeom prst="rect">
                <a:avLst/>
              </a:prstGeom>
            </p:spPr>
            <p:txBody>
              <a:bodyPr vert="horz" wrap="square" lIns="0" tIns="13335" rIns="0" bIns="0" rtlCol="0">
                <a:spAutoFit/>
              </a:bodyPr>
              <a:lstStyle/>
              <a:p>
                <a:pPr marL="12700" algn="ctr">
                  <a:lnSpc>
                    <a:spcPts val="700"/>
                  </a:lnSpc>
                  <a:tabLst>
                    <a:tab pos="290830" algn="l"/>
                  </a:tabLst>
                </a:pP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出荷まで約</a:t>
                </a:r>
                <a:r>
                  <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rPr>
                  <a:t>4</a:t>
                </a:r>
                <a:r>
                  <a:rPr lang="ja-JP" altLang="en-US" sz="2000" spc="5" dirty="0">
                    <a:solidFill>
                      <a:srgbClr val="00AEEF"/>
                    </a:solidFill>
                    <a:latin typeface="游ゴシック Medium" panose="020B0500000000000000" pitchFamily="50" charset="-128"/>
                    <a:ea typeface="游ゴシック Medium" panose="020B0500000000000000" pitchFamily="50" charset="-128"/>
                    <a:cs typeface="PMingLiU"/>
                  </a:rPr>
                  <a:t>日</a:t>
                </a:r>
                <a:endParaRPr lang="en-US" altLang="ja-JP" sz="2000" spc="5" dirty="0">
                  <a:solidFill>
                    <a:srgbClr val="00AEEF"/>
                  </a:solidFill>
                  <a:latin typeface="游ゴシック Medium" panose="020B0500000000000000" pitchFamily="50" charset="-128"/>
                  <a:ea typeface="游ゴシック Medium" panose="020B0500000000000000" pitchFamily="50" charset="-128"/>
                  <a:cs typeface="PMingLiU"/>
                </a:endParaRPr>
              </a:p>
            </p:txBody>
          </p:sp>
        </p:grpSp>
        <p:grpSp>
          <p:nvGrpSpPr>
            <p:cNvPr id="37" name="グループ化 36">
              <a:extLst>
                <a:ext uri="{FF2B5EF4-FFF2-40B4-BE49-F238E27FC236}">
                  <a16:creationId xmlns:a16="http://schemas.microsoft.com/office/drawing/2014/main" id="{A7CB8C95-F7C9-5F72-5457-9BCE25436EA7}"/>
                </a:ext>
              </a:extLst>
            </p:cNvPr>
            <p:cNvGrpSpPr/>
            <p:nvPr/>
          </p:nvGrpSpPr>
          <p:grpSpPr>
            <a:xfrm>
              <a:off x="6917406" y="4562653"/>
              <a:ext cx="2609952" cy="370552"/>
              <a:chOff x="8916045" y="5987830"/>
              <a:chExt cx="2109066" cy="370552"/>
            </a:xfrm>
          </p:grpSpPr>
          <p:sp>
            <p:nvSpPr>
              <p:cNvPr id="38" name="テキスト ボックス 37">
                <a:extLst>
                  <a:ext uri="{FF2B5EF4-FFF2-40B4-BE49-F238E27FC236}">
                    <a16:creationId xmlns:a16="http://schemas.microsoft.com/office/drawing/2014/main" id="{363F165E-D85F-1CF4-FFA0-08820B66ECAC}"/>
                  </a:ext>
                </a:extLst>
              </p:cNvPr>
              <p:cNvSpPr txBox="1"/>
              <p:nvPr/>
            </p:nvSpPr>
            <p:spPr>
              <a:xfrm>
                <a:off x="9054452" y="5987830"/>
                <a:ext cx="1856063" cy="370552"/>
              </a:xfrm>
              <a:prstGeom prst="rect">
                <a:avLst/>
              </a:prstGeom>
              <a:solidFill>
                <a:schemeClr val="bg1"/>
              </a:solidFill>
              <a:ln w="12700">
                <a:solidFill>
                  <a:srgbClr val="EC008C"/>
                </a:solidFill>
              </a:ln>
            </p:spPr>
            <p:txBody>
              <a:bodyPr wrap="square">
                <a:spAutoFit/>
              </a:bodyPr>
              <a:lstStyle/>
              <a:p>
                <a:pPr algn="ctr"/>
                <a:endParaRPr lang="ja-JP" altLang="en-US" dirty="0">
                  <a:latin typeface="BIZ UDPゴシック" panose="020B0400000000000000" pitchFamily="50" charset="-128"/>
                  <a:ea typeface="BIZ UDPゴシック" panose="020B0400000000000000" pitchFamily="50" charset="-128"/>
                </a:endParaRPr>
              </a:p>
            </p:txBody>
          </p:sp>
          <p:sp>
            <p:nvSpPr>
              <p:cNvPr id="39" name="object 254">
                <a:extLst>
                  <a:ext uri="{FF2B5EF4-FFF2-40B4-BE49-F238E27FC236}">
                    <a16:creationId xmlns:a16="http://schemas.microsoft.com/office/drawing/2014/main" id="{681C5380-D154-777C-F2B1-1B59070707C0}"/>
                  </a:ext>
                </a:extLst>
              </p:cNvPr>
              <p:cNvSpPr txBox="1"/>
              <p:nvPr/>
            </p:nvSpPr>
            <p:spPr>
              <a:xfrm>
                <a:off x="8916045" y="6195456"/>
                <a:ext cx="2109066" cy="151773"/>
              </a:xfrm>
              <a:prstGeom prst="rect">
                <a:avLst/>
              </a:prstGeom>
              <a:ln>
                <a:noFill/>
              </a:ln>
            </p:spPr>
            <p:txBody>
              <a:bodyPr vert="horz" wrap="square" lIns="0" tIns="13335" rIns="0" bIns="0" rtlCol="0">
                <a:spAutoFit/>
              </a:bodyPr>
              <a:lstStyle/>
              <a:p>
                <a:pPr marL="12700" algn="ctr">
                  <a:lnSpc>
                    <a:spcPts val="700"/>
                  </a:lnSpc>
                  <a:tabLst>
                    <a:tab pos="290830" algn="l"/>
                  </a:tabLst>
                </a:pPr>
                <a:r>
                  <a:rPr lang="ja-JP" altLang="en-US" sz="2000" spc="5" dirty="0">
                    <a:solidFill>
                      <a:srgbClr val="EC008C"/>
                    </a:solidFill>
                    <a:latin typeface="游ゴシック Medium" panose="020B0500000000000000" pitchFamily="50" charset="-128"/>
                    <a:ea typeface="游ゴシック Medium" panose="020B0500000000000000" pitchFamily="50" charset="-128"/>
                    <a:cs typeface="PMingLiU"/>
                  </a:rPr>
                  <a:t>カートン割れ不可</a:t>
                </a:r>
                <a:endParaRPr lang="en-US" altLang="ja-JP" sz="2000" spc="5" dirty="0">
                  <a:solidFill>
                    <a:srgbClr val="EC008C"/>
                  </a:solidFill>
                  <a:latin typeface="游ゴシック Medium" panose="020B0500000000000000" pitchFamily="50" charset="-128"/>
                  <a:ea typeface="游ゴシック Medium" panose="020B0500000000000000" pitchFamily="50" charset="-128"/>
                  <a:cs typeface="PMingLiU"/>
                </a:endParaRPr>
              </a:p>
            </p:txBody>
          </p:sp>
        </p:grpSp>
      </p:grpSp>
      <p:sp>
        <p:nvSpPr>
          <p:cNvPr id="16" name="正方形/長方形 15">
            <a:extLst>
              <a:ext uri="{FF2B5EF4-FFF2-40B4-BE49-F238E27FC236}">
                <a16:creationId xmlns:a16="http://schemas.microsoft.com/office/drawing/2014/main" id="{3A22EB82-284A-C2FD-8C15-95CD64C8BC4B}"/>
              </a:ext>
            </a:extLst>
          </p:cNvPr>
          <p:cNvSpPr/>
          <p:nvPr/>
        </p:nvSpPr>
        <p:spPr>
          <a:xfrm>
            <a:off x="0" y="0"/>
            <a:ext cx="6777648"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53" name="正方形/長方形 52">
            <a:extLst>
              <a:ext uri="{FF2B5EF4-FFF2-40B4-BE49-F238E27FC236}">
                <a16:creationId xmlns:a16="http://schemas.microsoft.com/office/drawing/2014/main" id="{600448A3-5E30-2964-AD45-89A4FE8368B9}"/>
              </a:ext>
            </a:extLst>
          </p:cNvPr>
          <p:cNvSpPr/>
          <p:nvPr/>
        </p:nvSpPr>
        <p:spPr>
          <a:xfrm>
            <a:off x="297634" y="1812144"/>
            <a:ext cx="1079075" cy="497439"/>
          </a:xfrm>
          <a:prstGeom prst="rect">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FCB838D1-A541-4E98-F317-D5499FC67C2E}"/>
              </a:ext>
            </a:extLst>
          </p:cNvPr>
          <p:cNvSpPr txBox="1"/>
          <p:nvPr/>
        </p:nvSpPr>
        <p:spPr>
          <a:xfrm>
            <a:off x="505402" y="1896537"/>
            <a:ext cx="646331" cy="369332"/>
          </a:xfrm>
          <a:prstGeom prst="rect">
            <a:avLst/>
          </a:prstGeom>
          <a:noFill/>
          <a:ln>
            <a:noFill/>
          </a:ln>
        </p:spPr>
        <p:txBody>
          <a:bodyPr wrap="none" rtlCol="0">
            <a:spAutoFit/>
          </a:bodyPr>
          <a:lstStyle/>
          <a:p>
            <a:r>
              <a:rPr kumimoji="1" lang="ja-JP" altLang="en-US" b="1" dirty="0">
                <a:solidFill>
                  <a:schemeClr val="bg1"/>
                </a:solidFill>
              </a:rPr>
              <a:t>岩手</a:t>
            </a:r>
          </a:p>
        </p:txBody>
      </p:sp>
      <p:sp>
        <p:nvSpPr>
          <p:cNvPr id="2" name="テキスト ボックス 1">
            <a:extLst>
              <a:ext uri="{FF2B5EF4-FFF2-40B4-BE49-F238E27FC236}">
                <a16:creationId xmlns:a16="http://schemas.microsoft.com/office/drawing/2014/main" id="{755E4528-D4C8-6200-DECF-12AA1F25272C}"/>
              </a:ext>
            </a:extLst>
          </p:cNvPr>
          <p:cNvSpPr txBox="1"/>
          <p:nvPr/>
        </p:nvSpPr>
        <p:spPr>
          <a:xfrm>
            <a:off x="11654136" y="2950417"/>
            <a:ext cx="461664" cy="523220"/>
          </a:xfrm>
          <a:prstGeom prst="rect">
            <a:avLst/>
          </a:prstGeom>
          <a:noFill/>
        </p:spPr>
        <p:txBody>
          <a:bodyPr wrap="square" rtlCol="0">
            <a:spAutoFit/>
          </a:bodyPr>
          <a:lstStyle/>
          <a:p>
            <a:pPr algn="ctr"/>
            <a:r>
              <a:rPr lang="ja-JP" altLang="en-US" sz="2800" dirty="0">
                <a:solidFill>
                  <a:srgbClr val="EC008C"/>
                </a:solidFill>
              </a:rPr>
              <a:t>＊</a:t>
            </a:r>
            <a:endParaRPr kumimoji="1" lang="ja-JP" altLang="en-US" sz="2800" dirty="0">
              <a:solidFill>
                <a:srgbClr val="EC008C"/>
              </a:solidFill>
            </a:endParaRPr>
          </a:p>
        </p:txBody>
      </p:sp>
      <p:pic>
        <p:nvPicPr>
          <p:cNvPr id="12" name="図 11">
            <a:extLst>
              <a:ext uri="{FF2B5EF4-FFF2-40B4-BE49-F238E27FC236}">
                <a16:creationId xmlns:a16="http://schemas.microsoft.com/office/drawing/2014/main" id="{5AFC2132-F986-998B-D407-B7037710BA00}"/>
              </a:ext>
            </a:extLst>
          </p:cNvPr>
          <p:cNvPicPr>
            <a:picLocks noChangeAspect="1"/>
          </p:cNvPicPr>
          <p:nvPr/>
        </p:nvPicPr>
        <p:blipFill>
          <a:blip r:embed="rId2"/>
          <a:srcRect l="24876" t="13628" r="37647" b="11440"/>
          <a:stretch>
            <a:fillRect/>
          </a:stretch>
        </p:blipFill>
        <p:spPr>
          <a:xfrm>
            <a:off x="167366" y="1812144"/>
            <a:ext cx="2223962" cy="2501280"/>
          </a:xfrm>
          <a:prstGeom prst="rect">
            <a:avLst/>
          </a:prstGeom>
        </p:spPr>
      </p:pic>
      <p:pic>
        <p:nvPicPr>
          <p:cNvPr id="14" name="図 13">
            <a:extLst>
              <a:ext uri="{FF2B5EF4-FFF2-40B4-BE49-F238E27FC236}">
                <a16:creationId xmlns:a16="http://schemas.microsoft.com/office/drawing/2014/main" id="{D1DD88DE-776E-C106-752C-CCD27A8A51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023" y="1710900"/>
            <a:ext cx="6959020" cy="5219265"/>
          </a:xfrm>
          <a:prstGeom prst="rect">
            <a:avLst/>
          </a:prstGeom>
        </p:spPr>
      </p:pic>
      <p:grpSp>
        <p:nvGrpSpPr>
          <p:cNvPr id="5" name="グループ化 4">
            <a:extLst>
              <a:ext uri="{FF2B5EF4-FFF2-40B4-BE49-F238E27FC236}">
                <a16:creationId xmlns:a16="http://schemas.microsoft.com/office/drawing/2014/main" id="{45F44751-2710-E514-1E5C-46216BA95213}"/>
              </a:ext>
            </a:extLst>
          </p:cNvPr>
          <p:cNvGrpSpPr/>
          <p:nvPr/>
        </p:nvGrpSpPr>
        <p:grpSpPr>
          <a:xfrm>
            <a:off x="7090001" y="668647"/>
            <a:ext cx="4808563" cy="461306"/>
            <a:chOff x="7094439" y="143253"/>
            <a:chExt cx="4808563" cy="461306"/>
          </a:xfrm>
        </p:grpSpPr>
        <p:sp>
          <p:nvSpPr>
            <p:cNvPr id="11" name="テキスト ボックス 10">
              <a:extLst>
                <a:ext uri="{FF2B5EF4-FFF2-40B4-BE49-F238E27FC236}">
                  <a16:creationId xmlns:a16="http://schemas.microsoft.com/office/drawing/2014/main" id="{7B0DC576-C9B6-C4D0-7F33-4E3889DDC214}"/>
                </a:ext>
              </a:extLst>
            </p:cNvPr>
            <p:cNvSpPr txBox="1"/>
            <p:nvPr/>
          </p:nvSpPr>
          <p:spPr>
            <a:xfrm>
              <a:off x="7094439" y="149660"/>
              <a:ext cx="1584508"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来場記念品に</a:t>
              </a:r>
              <a:r>
                <a:rPr lang="ja-JP" altLang="en-US" sz="1400" dirty="0">
                  <a:solidFill>
                    <a:schemeClr val="bg1"/>
                  </a:solidFill>
                  <a:highlight>
                    <a:srgbClr val="FFFF00"/>
                  </a:highlight>
                  <a:latin typeface="BIZ UDPゴシック" panose="020B0400000000000000" pitchFamily="50" charset="-128"/>
                  <a:ea typeface="BIZ UDPゴシック" panose="020B0400000000000000" pitchFamily="50" charset="-128"/>
                </a:rPr>
                <a:t>　</a:t>
              </a:r>
            </a:p>
          </p:txBody>
        </p:sp>
        <p:sp>
          <p:nvSpPr>
            <p:cNvPr id="13" name="テキスト ボックス 12">
              <a:extLst>
                <a:ext uri="{FF2B5EF4-FFF2-40B4-BE49-F238E27FC236}">
                  <a16:creationId xmlns:a16="http://schemas.microsoft.com/office/drawing/2014/main" id="{64C328BB-1607-F552-EA8D-4EA09438917F}"/>
                </a:ext>
              </a:extLst>
            </p:cNvPr>
            <p:cNvSpPr txBox="1"/>
            <p:nvPr/>
          </p:nvSpPr>
          <p:spPr>
            <a:xfrm>
              <a:off x="8411131" y="148313"/>
              <a:ext cx="1830155"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見積もり特典に</a:t>
              </a:r>
            </a:p>
          </p:txBody>
        </p:sp>
        <p:cxnSp>
          <p:nvCxnSpPr>
            <p:cNvPr id="15" name="直線コネクタ 14">
              <a:extLst>
                <a:ext uri="{FF2B5EF4-FFF2-40B4-BE49-F238E27FC236}">
                  <a16:creationId xmlns:a16="http://schemas.microsoft.com/office/drawing/2014/main" id="{171F5802-07D6-109B-AF29-8D998C77B2E8}"/>
                </a:ext>
              </a:extLst>
            </p:cNvPr>
            <p:cNvCxnSpPr>
              <a:cxnSpLocks/>
            </p:cNvCxnSpPr>
            <p:nvPr/>
          </p:nvCxnSpPr>
          <p:spPr>
            <a:xfrm flipH="1">
              <a:off x="9872282" y="472916"/>
              <a:ext cx="118021" cy="131643"/>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D09994B5-D772-5CCC-DFFE-9B1107310BC0}"/>
                </a:ext>
              </a:extLst>
            </p:cNvPr>
            <p:cNvCxnSpPr>
              <a:cxnSpLocks/>
            </p:cNvCxnSpPr>
            <p:nvPr/>
          </p:nvCxnSpPr>
          <p:spPr>
            <a:xfrm flipH="1">
              <a:off x="7131312" y="484470"/>
              <a:ext cx="2659148"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379883C4-4793-4A13-9A95-48E61D2B88C3}"/>
                </a:ext>
              </a:extLst>
            </p:cNvPr>
            <p:cNvSpPr txBox="1"/>
            <p:nvPr/>
          </p:nvSpPr>
          <p:spPr>
            <a:xfrm>
              <a:off x="9885668" y="143253"/>
              <a:ext cx="2017334" cy="307777"/>
            </a:xfrm>
            <a:prstGeom prst="rect">
              <a:avLst/>
            </a:prstGeom>
            <a:noFill/>
            <a:ln>
              <a:noFill/>
            </a:ln>
          </p:spPr>
          <p:txBody>
            <a:bodyPr wrap="square">
              <a:spAutoFit/>
            </a:bodyPr>
            <a:lstStyle/>
            <a:p>
              <a:r>
                <a:rPr lang="ja-JP" altLang="en-US" sz="1400" dirty="0">
                  <a:solidFill>
                    <a:schemeClr val="bg1"/>
                  </a:solidFill>
                  <a:highlight>
                    <a:srgbClr val="00AEEF"/>
                  </a:highlight>
                  <a:latin typeface="BIZ UDPゴシック" panose="020B0400000000000000" pitchFamily="50" charset="-128"/>
                  <a:ea typeface="BIZ UDPゴシック" panose="020B0400000000000000" pitchFamily="50" charset="-128"/>
                </a:rPr>
                <a:t>ご当地抽選会の景品に</a:t>
              </a:r>
            </a:p>
          </p:txBody>
        </p:sp>
        <p:cxnSp>
          <p:nvCxnSpPr>
            <p:cNvPr id="28" name="直線コネクタ 27">
              <a:extLst>
                <a:ext uri="{FF2B5EF4-FFF2-40B4-BE49-F238E27FC236}">
                  <a16:creationId xmlns:a16="http://schemas.microsoft.com/office/drawing/2014/main" id="{5104AF58-3F56-3A43-FFE3-F6C8340223A2}"/>
                </a:ext>
              </a:extLst>
            </p:cNvPr>
            <p:cNvCxnSpPr>
              <a:cxnSpLocks/>
            </p:cNvCxnSpPr>
            <p:nvPr/>
          </p:nvCxnSpPr>
          <p:spPr>
            <a:xfrm flipH="1">
              <a:off x="9982484" y="479497"/>
              <a:ext cx="1876339" cy="0"/>
            </a:xfrm>
            <a:prstGeom prst="line">
              <a:avLst/>
            </a:prstGeom>
            <a:ln w="19050" cap="rnd">
              <a:solidFill>
                <a:srgbClr val="2086E0"/>
              </a:solidFill>
              <a:round/>
            </a:ln>
          </p:spPr>
          <p:style>
            <a:lnRef idx="1">
              <a:schemeClr val="accent1"/>
            </a:lnRef>
            <a:fillRef idx="0">
              <a:schemeClr val="accent1"/>
            </a:fillRef>
            <a:effectRef idx="0">
              <a:schemeClr val="accent1"/>
            </a:effectRef>
            <a:fontRef idx="minor">
              <a:schemeClr val="tx1"/>
            </a:fontRef>
          </p:style>
        </p:cxnSp>
      </p:grpSp>
      <p:pic>
        <p:nvPicPr>
          <p:cNvPr id="18" name="図 17">
            <a:extLst>
              <a:ext uri="{FF2B5EF4-FFF2-40B4-BE49-F238E27FC236}">
                <a16:creationId xmlns:a16="http://schemas.microsoft.com/office/drawing/2014/main" id="{8128CB8B-2CB0-89AB-7CE4-FA8D3540BB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366" y="149521"/>
            <a:ext cx="3041965" cy="1416716"/>
          </a:xfrm>
          <a:prstGeom prst="rect">
            <a:avLst/>
          </a:prstGeom>
        </p:spPr>
      </p:pic>
      <p:sp>
        <p:nvSpPr>
          <p:cNvPr id="23" name="object 258">
            <a:extLst>
              <a:ext uri="{FF2B5EF4-FFF2-40B4-BE49-F238E27FC236}">
                <a16:creationId xmlns:a16="http://schemas.microsoft.com/office/drawing/2014/main" id="{7B79300D-D83B-1CA9-C73D-321C850044B2}"/>
              </a:ext>
            </a:extLst>
          </p:cNvPr>
          <p:cNvSpPr txBox="1"/>
          <p:nvPr/>
        </p:nvSpPr>
        <p:spPr>
          <a:xfrm>
            <a:off x="7913528" y="3315068"/>
            <a:ext cx="1967702" cy="128946"/>
          </a:xfrm>
          <a:prstGeom prst="rect">
            <a:avLst/>
          </a:prstGeom>
        </p:spPr>
        <p:txBody>
          <a:bodyPr vert="horz" wrap="square" lIns="0" tIns="12700" rIns="0" bIns="0" rtlCol="0">
            <a:spAutoFit/>
          </a:bodyPr>
          <a:lstStyle/>
          <a:p>
            <a:pPr marL="12700">
              <a:lnSpc>
                <a:spcPts val="910"/>
              </a:lnSpc>
              <a:spcBef>
                <a:spcPts val="100"/>
              </a:spcBef>
            </a:pP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参考上代（</a:t>
            </a:r>
            <a:r>
              <a:rPr lang="en-US" altLang="ja-JP" sz="1400" dirty="0">
                <a:solidFill>
                  <a:srgbClr val="EC008C"/>
                </a:solidFill>
                <a:latin typeface="BIZ UDPゴシック" panose="020B0400000000000000" pitchFamily="50" charset="-128"/>
                <a:ea typeface="BIZ UDPゴシック" panose="020B0400000000000000" pitchFamily="50" charset="-128"/>
                <a:cs typeface="Microsoft JhengHei"/>
              </a:rPr>
              <a:t>00000</a:t>
            </a:r>
            <a:r>
              <a:rPr lang="ja-JP" altLang="en-US" sz="1400" dirty="0">
                <a:solidFill>
                  <a:srgbClr val="EC008C"/>
                </a:solidFill>
                <a:latin typeface="BIZ UDPゴシック" panose="020B0400000000000000" pitchFamily="50" charset="-128"/>
                <a:ea typeface="BIZ UDPゴシック" panose="020B0400000000000000" pitchFamily="50" charset="-128"/>
                <a:cs typeface="Microsoft JhengHei"/>
              </a:rPr>
              <a:t>）</a:t>
            </a:r>
          </a:p>
        </p:txBody>
      </p:sp>
    </p:spTree>
    <p:extLst>
      <p:ext uri="{BB962C8B-B14F-4D97-AF65-F5344CB8AC3E}">
        <p14:creationId xmlns:p14="http://schemas.microsoft.com/office/powerpoint/2010/main" val="420777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1497</TotalTime>
  <Words>1441</Words>
  <Application>Microsoft Office PowerPoint</Application>
  <PresentationFormat>ワイド画面</PresentationFormat>
  <Paragraphs>464</Paragraphs>
  <Slides>17</Slides>
  <Notes>1</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17</vt:i4>
      </vt:variant>
    </vt:vector>
  </HeadingPairs>
  <TitlesOfParts>
    <vt:vector size="29" baseType="lpstr">
      <vt:lpstr>BIZ UDPゴシック</vt:lpstr>
      <vt:lpstr>Meiryo UI</vt:lpstr>
      <vt:lpstr>Microsoft JhengHei</vt:lpstr>
      <vt:lpstr>ＭＳ ゴシック</vt:lpstr>
      <vt:lpstr>UD デジタル 教科書体 NK-R</vt:lpstr>
      <vt:lpstr>Yu Gothic UI Semibold</vt:lpstr>
      <vt:lpstr>游ゴシック</vt:lpstr>
      <vt:lpstr>游ゴシック Light</vt:lpstr>
      <vt:lpstr>游ゴシック Medium</vt:lpstr>
      <vt:lpstr>Arial</vt:lpstr>
      <vt:lpstr>Century Gothic</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N-432A</dc:creator>
  <cp:lastModifiedBy>原 信孝　内海産業株式会社</cp:lastModifiedBy>
  <cp:revision>85</cp:revision>
  <cp:lastPrinted>2025-12-02T04:17:54Z</cp:lastPrinted>
  <dcterms:created xsi:type="dcterms:W3CDTF">2025-05-07T10:03:08Z</dcterms:created>
  <dcterms:modified xsi:type="dcterms:W3CDTF">2026-07-01T02:17:45Z</dcterms:modified>
</cp:coreProperties>
</file>